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5143500" type="screen16x9"/>
  <p:notesSz cx="6858000" cy="9144000"/>
  <p:embeddedFontLst>
    <p:embeddedFont>
      <p:font typeface="Alfa Slab One" pitchFamily="2" charset="77"/>
      <p:regular r:id="rId21"/>
    </p:embeddedFont>
    <p:embeddedFont>
      <p:font typeface="Proxima Nova" panose="02000506030000020004" pitchFamily="2" charset="0"/>
      <p:regular r:id="rId22"/>
      <p:bold r:id="rId23"/>
      <p:italic r:id="rId24"/>
      <p:boldItalic r:id="rId2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89"/>
  </p:normalViewPr>
  <p:slideViewPr>
    <p:cSldViewPr snapToGrid="0">
      <p:cViewPr varScale="1">
        <p:scale>
          <a:sx n="144" d="100"/>
          <a:sy n="144" d="100"/>
        </p:scale>
        <p:origin x="720" y="18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font" Target="fonts/font1.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3.fntdata"/><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2.fntdata"/><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224b0e11ecb_0_6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224b0e11ecb_0_6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224b0e11ecb_0_7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224b0e11ecb_0_7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224b0e11ecb_0_8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224b0e11ecb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224d9671fda_0_1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224d9671fda_0_1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24b0e11ecb_0_9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24b0e11ecb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224b0e11ecb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224b0e11ecb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224b0e11ecb_0_10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224b0e11ecb_0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24b0e11ecb_0_5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0" name="Google Shape;160;g224b0e11ecb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224b0e11ecb_0_9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224b0e11ecb_0_9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224b0e11ecb_0_2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224b0e11ecb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224b0e11ecb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224b0e11ec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224b0e11ecb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224b0e11ecb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224b0e11ecb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224b0e11ecb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24bde1d6ce6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24bde1d6ce6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24b0e11ecb_0_6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224b0e11ecb_0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224d9671fda_0_5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224d9671fda_0_5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24b0e11ecb_0_5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24b0e11ecb_0_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cxnSp>
        <p:nvCxnSpPr>
          <p:cNvPr id="10" name="Google Shape;10;p2"/>
          <p:cNvCxnSpPr/>
          <p:nvPr/>
        </p:nvCxnSpPr>
        <p:spPr>
          <a:xfrm>
            <a:off x="4278300" y="2751163"/>
            <a:ext cx="587400" cy="0"/>
          </a:xfrm>
          <a:prstGeom prst="straightConnector1">
            <a:avLst/>
          </a:prstGeom>
          <a:noFill/>
          <a:ln w="76200" cap="flat" cmpd="sng">
            <a:solidFill>
              <a:schemeClr val="dk1"/>
            </a:solidFill>
            <a:prstDash val="solid"/>
            <a:round/>
            <a:headEnd type="none" w="sm" len="sm"/>
            <a:tailEnd type="none" w="sm" len="sm"/>
          </a:ln>
        </p:spPr>
      </p:cxnSp>
      <p:sp>
        <p:nvSpPr>
          <p:cNvPr id="11" name="Google Shape;11;p2"/>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5400"/>
              <a:buNone/>
              <a:defRPr sz="5400"/>
            </a:lvl1pPr>
            <a:lvl2pPr lvl="1" algn="ctr" rtl="0">
              <a:spcBef>
                <a:spcPts val="0"/>
              </a:spcBef>
              <a:spcAft>
                <a:spcPts val="0"/>
              </a:spcAft>
              <a:buSzPts val="5400"/>
              <a:buNone/>
              <a:defRPr sz="5400"/>
            </a:lvl2pPr>
            <a:lvl3pPr lvl="2" algn="ctr" rtl="0">
              <a:spcBef>
                <a:spcPts val="0"/>
              </a:spcBef>
              <a:spcAft>
                <a:spcPts val="0"/>
              </a:spcAft>
              <a:buSzPts val="5400"/>
              <a:buNone/>
              <a:defRPr sz="5400"/>
            </a:lvl3pPr>
            <a:lvl4pPr lvl="3" algn="ctr" rtl="0">
              <a:spcBef>
                <a:spcPts val="0"/>
              </a:spcBef>
              <a:spcAft>
                <a:spcPts val="0"/>
              </a:spcAft>
              <a:buSzPts val="5400"/>
              <a:buNone/>
              <a:defRPr sz="5400"/>
            </a:lvl4pPr>
            <a:lvl5pPr lvl="4" algn="ctr" rtl="0">
              <a:spcBef>
                <a:spcPts val="0"/>
              </a:spcBef>
              <a:spcAft>
                <a:spcPts val="0"/>
              </a:spcAft>
              <a:buSzPts val="5400"/>
              <a:buNone/>
              <a:defRPr sz="5400"/>
            </a:lvl5pPr>
            <a:lvl6pPr lvl="5" algn="ctr" rtl="0">
              <a:spcBef>
                <a:spcPts val="0"/>
              </a:spcBef>
              <a:spcAft>
                <a:spcPts val="0"/>
              </a:spcAft>
              <a:buSzPts val="5400"/>
              <a:buNone/>
              <a:defRPr sz="5400"/>
            </a:lvl6pPr>
            <a:lvl7pPr lvl="6" algn="ctr" rtl="0">
              <a:spcBef>
                <a:spcPts val="0"/>
              </a:spcBef>
              <a:spcAft>
                <a:spcPts val="0"/>
              </a:spcAft>
              <a:buSzPts val="5400"/>
              <a:buNone/>
              <a:defRPr sz="5400"/>
            </a:lvl7pPr>
            <a:lvl8pPr lvl="7" algn="ctr" rtl="0">
              <a:spcBef>
                <a:spcPts val="0"/>
              </a:spcBef>
              <a:spcAft>
                <a:spcPts val="0"/>
              </a:spcAft>
              <a:buSzPts val="5400"/>
              <a:buNone/>
              <a:defRPr sz="5400"/>
            </a:lvl8pPr>
            <a:lvl9pPr lvl="8" algn="ctr" rtl="0">
              <a:spcBef>
                <a:spcPts val="0"/>
              </a:spcBef>
              <a:spcAft>
                <a:spcPts val="0"/>
              </a:spcAft>
              <a:buSzPts val="5400"/>
              <a:buNone/>
              <a:defRPr sz="5400"/>
            </a:lvl9pPr>
          </a:lstStyle>
          <a:p>
            <a:endParaRPr/>
          </a:p>
        </p:txBody>
      </p:sp>
      <p:sp>
        <p:nvSpPr>
          <p:cNvPr id="12" name="Google Shape;12;p2"/>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400"/>
              <a:buNone/>
              <a:defRPr sz="2400"/>
            </a:lvl1pPr>
            <a:lvl2pPr lvl="1" algn="ctr" rtl="0">
              <a:lnSpc>
                <a:spcPct val="100000"/>
              </a:lnSpc>
              <a:spcBef>
                <a:spcPts val="0"/>
              </a:spcBef>
              <a:spcAft>
                <a:spcPts val="0"/>
              </a:spcAft>
              <a:buSzPts val="2400"/>
              <a:buNone/>
              <a:defRPr sz="2400"/>
            </a:lvl2pPr>
            <a:lvl3pPr lvl="2" algn="ctr" rtl="0">
              <a:lnSpc>
                <a:spcPct val="100000"/>
              </a:lnSpc>
              <a:spcBef>
                <a:spcPts val="0"/>
              </a:spcBef>
              <a:spcAft>
                <a:spcPts val="0"/>
              </a:spcAft>
              <a:buSzPts val="2400"/>
              <a:buNone/>
              <a:defRPr sz="2400"/>
            </a:lvl3pPr>
            <a:lvl4pPr lvl="3" algn="ctr" rtl="0">
              <a:lnSpc>
                <a:spcPct val="100000"/>
              </a:lnSpc>
              <a:spcBef>
                <a:spcPts val="0"/>
              </a:spcBef>
              <a:spcAft>
                <a:spcPts val="0"/>
              </a:spcAft>
              <a:buSzPts val="2400"/>
              <a:buNone/>
              <a:defRPr sz="2400"/>
            </a:lvl4pPr>
            <a:lvl5pPr lvl="4" algn="ctr" rtl="0">
              <a:lnSpc>
                <a:spcPct val="100000"/>
              </a:lnSpc>
              <a:spcBef>
                <a:spcPts val="0"/>
              </a:spcBef>
              <a:spcAft>
                <a:spcPts val="0"/>
              </a:spcAft>
              <a:buSzPts val="2400"/>
              <a:buNone/>
              <a:defRPr sz="2400"/>
            </a:lvl5pPr>
            <a:lvl6pPr lvl="5" algn="ctr" rtl="0">
              <a:lnSpc>
                <a:spcPct val="100000"/>
              </a:lnSpc>
              <a:spcBef>
                <a:spcPts val="0"/>
              </a:spcBef>
              <a:spcAft>
                <a:spcPts val="0"/>
              </a:spcAft>
              <a:buSzPts val="2400"/>
              <a:buNone/>
              <a:defRPr sz="2400"/>
            </a:lvl6pPr>
            <a:lvl7pPr lvl="6" algn="ctr" rtl="0">
              <a:lnSpc>
                <a:spcPct val="100000"/>
              </a:lnSpc>
              <a:spcBef>
                <a:spcPts val="0"/>
              </a:spcBef>
              <a:spcAft>
                <a:spcPts val="0"/>
              </a:spcAft>
              <a:buSzPts val="2400"/>
              <a:buNone/>
              <a:defRPr sz="2400"/>
            </a:lvl7pPr>
            <a:lvl8pPr lvl="7" algn="ctr" rtl="0">
              <a:lnSpc>
                <a:spcPct val="100000"/>
              </a:lnSpc>
              <a:spcBef>
                <a:spcPts val="0"/>
              </a:spcBef>
              <a:spcAft>
                <a:spcPts val="0"/>
              </a:spcAft>
              <a:buSzPts val="2400"/>
              <a:buNone/>
              <a:defRPr sz="2400"/>
            </a:lvl8pPr>
            <a:lvl9pPr lvl="8" algn="ctr" rtl="0">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6"/>
        <p:cNvGrpSpPr/>
        <p:nvPr/>
      </p:nvGrpSpPr>
      <p:grpSpPr>
        <a:xfrm>
          <a:off x="0" y="0"/>
          <a:ext cx="0" cy="0"/>
          <a:chOff x="0" y="0"/>
          <a:chExt cx="0" cy="0"/>
        </a:xfrm>
      </p:grpSpPr>
      <p:sp>
        <p:nvSpPr>
          <p:cNvPr id="47" name="Google Shape;47;p11"/>
          <p:cNvSpPr txBox="1">
            <a:spLocks noGrp="1"/>
          </p:cNvSpPr>
          <p:nvPr>
            <p:ph type="title" hasCustomPrompt="1"/>
          </p:nvPr>
        </p:nvSpPr>
        <p:spPr>
          <a:xfrm>
            <a:off x="311700" y="1167925"/>
            <a:ext cx="8520600" cy="1980000"/>
          </a:xfrm>
          <a:prstGeom prst="rect">
            <a:avLst/>
          </a:prstGeom>
        </p:spPr>
        <p:txBody>
          <a:bodyPr spcFirstLastPara="1" wrap="square" lIns="91425" tIns="91425" rIns="91425" bIns="91425" anchor="ctr" anchorCtr="0">
            <a:normAutofit/>
          </a:bodyPr>
          <a:lstStyle>
            <a:lvl1pPr lvl="0" algn="ctr" rtl="0">
              <a:spcBef>
                <a:spcPts val="0"/>
              </a:spcBef>
              <a:spcAft>
                <a:spcPts val="0"/>
              </a:spcAft>
              <a:buClr>
                <a:schemeClr val="dk1"/>
              </a:buClr>
              <a:buSzPts val="11000"/>
              <a:buNone/>
              <a:defRPr sz="11000">
                <a:solidFill>
                  <a:schemeClr val="dk1"/>
                </a:solidFill>
              </a:defRPr>
            </a:lvl1pPr>
            <a:lvl2pPr lvl="1" algn="ctr" rtl="0">
              <a:spcBef>
                <a:spcPts val="0"/>
              </a:spcBef>
              <a:spcAft>
                <a:spcPts val="0"/>
              </a:spcAft>
              <a:buClr>
                <a:schemeClr val="dk1"/>
              </a:buClr>
              <a:buSzPts val="11000"/>
              <a:buNone/>
              <a:defRPr sz="11000">
                <a:solidFill>
                  <a:schemeClr val="dk1"/>
                </a:solidFill>
              </a:defRPr>
            </a:lvl2pPr>
            <a:lvl3pPr lvl="2" algn="ctr" rtl="0">
              <a:spcBef>
                <a:spcPts val="0"/>
              </a:spcBef>
              <a:spcAft>
                <a:spcPts val="0"/>
              </a:spcAft>
              <a:buClr>
                <a:schemeClr val="dk1"/>
              </a:buClr>
              <a:buSzPts val="11000"/>
              <a:buNone/>
              <a:defRPr sz="11000">
                <a:solidFill>
                  <a:schemeClr val="dk1"/>
                </a:solidFill>
              </a:defRPr>
            </a:lvl3pPr>
            <a:lvl4pPr lvl="3" algn="ctr" rtl="0">
              <a:spcBef>
                <a:spcPts val="0"/>
              </a:spcBef>
              <a:spcAft>
                <a:spcPts val="0"/>
              </a:spcAft>
              <a:buClr>
                <a:schemeClr val="dk1"/>
              </a:buClr>
              <a:buSzPts val="11000"/>
              <a:buNone/>
              <a:defRPr sz="11000">
                <a:solidFill>
                  <a:schemeClr val="dk1"/>
                </a:solidFill>
              </a:defRPr>
            </a:lvl4pPr>
            <a:lvl5pPr lvl="4" algn="ctr" rtl="0">
              <a:spcBef>
                <a:spcPts val="0"/>
              </a:spcBef>
              <a:spcAft>
                <a:spcPts val="0"/>
              </a:spcAft>
              <a:buClr>
                <a:schemeClr val="dk1"/>
              </a:buClr>
              <a:buSzPts val="11000"/>
              <a:buNone/>
              <a:defRPr sz="11000">
                <a:solidFill>
                  <a:schemeClr val="dk1"/>
                </a:solidFill>
              </a:defRPr>
            </a:lvl5pPr>
            <a:lvl6pPr lvl="5" algn="ctr" rtl="0">
              <a:spcBef>
                <a:spcPts val="0"/>
              </a:spcBef>
              <a:spcAft>
                <a:spcPts val="0"/>
              </a:spcAft>
              <a:buClr>
                <a:schemeClr val="dk1"/>
              </a:buClr>
              <a:buSzPts val="11000"/>
              <a:buNone/>
              <a:defRPr sz="11000">
                <a:solidFill>
                  <a:schemeClr val="dk1"/>
                </a:solidFill>
              </a:defRPr>
            </a:lvl6pPr>
            <a:lvl7pPr lvl="6" algn="ctr" rtl="0">
              <a:spcBef>
                <a:spcPts val="0"/>
              </a:spcBef>
              <a:spcAft>
                <a:spcPts val="0"/>
              </a:spcAft>
              <a:buClr>
                <a:schemeClr val="dk1"/>
              </a:buClr>
              <a:buSzPts val="11000"/>
              <a:buNone/>
              <a:defRPr sz="11000">
                <a:solidFill>
                  <a:schemeClr val="dk1"/>
                </a:solidFill>
              </a:defRPr>
            </a:lvl7pPr>
            <a:lvl8pPr lvl="7" algn="ctr" rtl="0">
              <a:spcBef>
                <a:spcPts val="0"/>
              </a:spcBef>
              <a:spcAft>
                <a:spcPts val="0"/>
              </a:spcAft>
              <a:buClr>
                <a:schemeClr val="dk1"/>
              </a:buClr>
              <a:buSzPts val="11000"/>
              <a:buNone/>
              <a:defRPr sz="11000">
                <a:solidFill>
                  <a:schemeClr val="dk1"/>
                </a:solidFill>
              </a:defRPr>
            </a:lvl8pPr>
            <a:lvl9pPr lvl="8" algn="ctr" rtl="0">
              <a:spcBef>
                <a:spcPts val="0"/>
              </a:spcBef>
              <a:spcAft>
                <a:spcPts val="0"/>
              </a:spcAft>
              <a:buClr>
                <a:schemeClr val="dk1"/>
              </a:buClr>
              <a:buSzPts val="11000"/>
              <a:buNone/>
              <a:defRPr sz="11000">
                <a:solidFill>
                  <a:schemeClr val="dk1"/>
                </a:solidFill>
              </a:defRPr>
            </a:lvl9pPr>
          </a:lstStyle>
          <a:p>
            <a:r>
              <a:t>xx%</a:t>
            </a:r>
          </a:p>
        </p:txBody>
      </p:sp>
      <p:sp>
        <p:nvSpPr>
          <p:cNvPr id="48" name="Google Shape;48;p11"/>
          <p:cNvSpPr txBox="1">
            <a:spLocks noGrp="1"/>
          </p:cNvSpPr>
          <p:nvPr>
            <p:ph type="body" idx="1"/>
          </p:nvPr>
        </p:nvSpPr>
        <p:spPr>
          <a:xfrm>
            <a:off x="311700" y="3224250"/>
            <a:ext cx="8520600" cy="10716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SzPts val="1800"/>
              <a:buChar char="●"/>
              <a:defRPr/>
            </a:lvl1pPr>
            <a:lvl2pPr marL="914400" lvl="1" indent="-317500" algn="ctr" rtl="0">
              <a:spcBef>
                <a:spcPts val="0"/>
              </a:spcBef>
              <a:spcAft>
                <a:spcPts val="0"/>
              </a:spcAft>
              <a:buSzPts val="1400"/>
              <a:buChar char="○"/>
              <a:defRPr/>
            </a:lvl2pPr>
            <a:lvl3pPr marL="1371600" lvl="2" indent="-317500" algn="ctr" rtl="0">
              <a:spcBef>
                <a:spcPts val="0"/>
              </a:spcBef>
              <a:spcAft>
                <a:spcPts val="0"/>
              </a:spcAft>
              <a:buSzPts val="1400"/>
              <a:buChar char="■"/>
              <a:defRPr/>
            </a:lvl3pPr>
            <a:lvl4pPr marL="1828800" lvl="3" indent="-317500" algn="ctr" rtl="0">
              <a:spcBef>
                <a:spcPts val="0"/>
              </a:spcBef>
              <a:spcAft>
                <a:spcPts val="0"/>
              </a:spcAft>
              <a:buSzPts val="1400"/>
              <a:buChar char="●"/>
              <a:defRPr/>
            </a:lvl4pPr>
            <a:lvl5pPr marL="2286000" lvl="4" indent="-317500" algn="ctr" rtl="0">
              <a:spcBef>
                <a:spcPts val="0"/>
              </a:spcBef>
              <a:spcAft>
                <a:spcPts val="0"/>
              </a:spcAft>
              <a:buSzPts val="1400"/>
              <a:buChar char="○"/>
              <a:defRPr/>
            </a:lvl5pPr>
            <a:lvl6pPr marL="2743200" lvl="5" indent="-317500" algn="ctr" rtl="0">
              <a:spcBef>
                <a:spcPts val="0"/>
              </a:spcBef>
              <a:spcAft>
                <a:spcPts val="0"/>
              </a:spcAft>
              <a:buSzPts val="1400"/>
              <a:buChar char="■"/>
              <a:defRPr/>
            </a:lvl6pPr>
            <a:lvl7pPr marL="3200400" lvl="6" indent="-317500" algn="ctr" rtl="0">
              <a:spcBef>
                <a:spcPts val="0"/>
              </a:spcBef>
              <a:spcAft>
                <a:spcPts val="0"/>
              </a:spcAft>
              <a:buSzPts val="1400"/>
              <a:buChar char="●"/>
              <a:defRPr/>
            </a:lvl7pPr>
            <a:lvl8pPr marL="3657600" lvl="7" indent="-317500" algn="ctr" rtl="0">
              <a:spcBef>
                <a:spcPts val="0"/>
              </a:spcBef>
              <a:spcAft>
                <a:spcPts val="0"/>
              </a:spcAft>
              <a:buSzPts val="1400"/>
              <a:buChar char="○"/>
              <a:defRPr/>
            </a:lvl8pPr>
            <a:lvl9pPr marL="4114800" lvl="8" indent="-317500" algn="ctr" rtl="0">
              <a:spcBef>
                <a:spcPts val="0"/>
              </a:spcBef>
              <a:spcAft>
                <a:spcPts val="0"/>
              </a:spcAft>
              <a:buSzPts val="1400"/>
              <a:buChar char="■"/>
              <a:defRPr/>
            </a:lvl9pPr>
          </a:lstStyle>
          <a:p>
            <a:endParaRPr/>
          </a:p>
        </p:txBody>
      </p:sp>
      <p:sp>
        <p:nvSpPr>
          <p:cNvPr id="49" name="Google Shape;49;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0"/>
        <p:cNvGrpSpPr/>
        <p:nvPr/>
      </p:nvGrpSpPr>
      <p:grpSpPr>
        <a:xfrm>
          <a:off x="0" y="0"/>
          <a:ext cx="0" cy="0"/>
          <a:chOff x="0" y="0"/>
          <a:chExt cx="0" cy="0"/>
        </a:xfrm>
      </p:grpSpPr>
      <p:sp>
        <p:nvSpPr>
          <p:cNvPr id="51" name="Google Shape;51;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2480550"/>
            <a:ext cx="8114400" cy="24459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6800"/>
              <a:buNone/>
              <a:defRPr sz="6800">
                <a:solidFill>
                  <a:schemeClr val="lt1"/>
                </a:solidFill>
              </a:defRPr>
            </a:lvl1pPr>
            <a:lvl2pPr lvl="1" rtl="0">
              <a:spcBef>
                <a:spcPts val="0"/>
              </a:spcBef>
              <a:spcAft>
                <a:spcPts val="0"/>
              </a:spcAft>
              <a:buClr>
                <a:schemeClr val="lt1"/>
              </a:buClr>
              <a:buSzPts val="6800"/>
              <a:buNone/>
              <a:defRPr sz="6800">
                <a:solidFill>
                  <a:schemeClr val="lt1"/>
                </a:solidFill>
              </a:defRPr>
            </a:lvl2pPr>
            <a:lvl3pPr lvl="2" rtl="0">
              <a:spcBef>
                <a:spcPts val="0"/>
              </a:spcBef>
              <a:spcAft>
                <a:spcPts val="0"/>
              </a:spcAft>
              <a:buClr>
                <a:schemeClr val="lt1"/>
              </a:buClr>
              <a:buSzPts val="6800"/>
              <a:buNone/>
              <a:defRPr sz="6800">
                <a:solidFill>
                  <a:schemeClr val="lt1"/>
                </a:solidFill>
              </a:defRPr>
            </a:lvl3pPr>
            <a:lvl4pPr lvl="3" rtl="0">
              <a:spcBef>
                <a:spcPts val="0"/>
              </a:spcBef>
              <a:spcAft>
                <a:spcPts val="0"/>
              </a:spcAft>
              <a:buClr>
                <a:schemeClr val="lt1"/>
              </a:buClr>
              <a:buSzPts val="6800"/>
              <a:buNone/>
              <a:defRPr sz="6800">
                <a:solidFill>
                  <a:schemeClr val="lt1"/>
                </a:solidFill>
              </a:defRPr>
            </a:lvl4pPr>
            <a:lvl5pPr lvl="4" rtl="0">
              <a:spcBef>
                <a:spcPts val="0"/>
              </a:spcBef>
              <a:spcAft>
                <a:spcPts val="0"/>
              </a:spcAft>
              <a:buClr>
                <a:schemeClr val="lt1"/>
              </a:buClr>
              <a:buSzPts val="6800"/>
              <a:buNone/>
              <a:defRPr sz="6800">
                <a:solidFill>
                  <a:schemeClr val="lt1"/>
                </a:solidFill>
              </a:defRPr>
            </a:lvl5pPr>
            <a:lvl6pPr lvl="5" rtl="0">
              <a:spcBef>
                <a:spcPts val="0"/>
              </a:spcBef>
              <a:spcAft>
                <a:spcPts val="0"/>
              </a:spcAft>
              <a:buClr>
                <a:schemeClr val="lt1"/>
              </a:buClr>
              <a:buSzPts val="6800"/>
              <a:buNone/>
              <a:defRPr sz="6800">
                <a:solidFill>
                  <a:schemeClr val="lt1"/>
                </a:solidFill>
              </a:defRPr>
            </a:lvl6pPr>
            <a:lvl7pPr lvl="6" rtl="0">
              <a:spcBef>
                <a:spcPts val="0"/>
              </a:spcBef>
              <a:spcAft>
                <a:spcPts val="0"/>
              </a:spcAft>
              <a:buClr>
                <a:schemeClr val="lt1"/>
              </a:buClr>
              <a:buSzPts val="6800"/>
              <a:buNone/>
              <a:defRPr sz="6800">
                <a:solidFill>
                  <a:schemeClr val="lt1"/>
                </a:solidFill>
              </a:defRPr>
            </a:lvl7pPr>
            <a:lvl8pPr lvl="7" rtl="0">
              <a:spcBef>
                <a:spcPts val="0"/>
              </a:spcBef>
              <a:spcAft>
                <a:spcPts val="0"/>
              </a:spcAft>
              <a:buClr>
                <a:schemeClr val="lt1"/>
              </a:buClr>
              <a:buSzPts val="6800"/>
              <a:buNone/>
              <a:defRPr sz="6800">
                <a:solidFill>
                  <a:schemeClr val="lt1"/>
                </a:solidFill>
              </a:defRPr>
            </a:lvl8pPr>
            <a:lvl9pPr lvl="8" rtl="0">
              <a:spcBef>
                <a:spcPts val="0"/>
              </a:spcBef>
              <a:spcAft>
                <a:spcPts val="0"/>
              </a:spcAft>
              <a:buClr>
                <a:schemeClr val="lt1"/>
              </a:buClr>
              <a:buSzPts val="6800"/>
              <a:buNone/>
              <a:defRPr sz="6800">
                <a:solidFill>
                  <a:schemeClr val="lt1"/>
                </a:solidFill>
              </a:defRPr>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7"/>
        <p:cNvGrpSpPr/>
        <p:nvPr/>
      </p:nvGrpSpPr>
      <p:grpSpPr>
        <a:xfrm>
          <a:off x="0" y="0"/>
          <a:ext cx="0" cy="0"/>
          <a:chOff x="0" y="0"/>
          <a:chExt cx="0" cy="0"/>
        </a:xfrm>
      </p:grpSpPr>
      <p:sp>
        <p:nvSpPr>
          <p:cNvPr id="18" name="Google Shape;18;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19" name="Google Shape;19;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rtl="0">
              <a:spcBef>
                <a:spcPts val="0"/>
              </a:spcBef>
              <a:spcAft>
                <a:spcPts val="0"/>
              </a:spcAft>
              <a:buSzPts val="1800"/>
              <a:buChar char="●"/>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20" name="Google Shape;20;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3" name="Google Shape;23;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4" name="Google Shape;24;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rtl="0">
              <a:spcBef>
                <a:spcPts val="0"/>
              </a:spcBef>
              <a:spcAft>
                <a:spcPts val="0"/>
              </a:spcAft>
              <a:buSzPts val="1400"/>
              <a:buChar char="●"/>
              <a:defRPr sz="14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25" name="Google Shape;2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8" name="Google Shape;28;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9"/>
        <p:cNvGrpSpPr/>
        <p:nvPr/>
      </p:nvGrpSpPr>
      <p:grpSpPr>
        <a:xfrm>
          <a:off x="0" y="0"/>
          <a:ext cx="0" cy="0"/>
          <a:chOff x="0" y="0"/>
          <a:chExt cx="0" cy="0"/>
        </a:xfrm>
      </p:grpSpPr>
      <p:sp>
        <p:nvSpPr>
          <p:cNvPr id="30" name="Google Shape;30;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1" name="Google Shape;31;p7"/>
          <p:cNvSpPr txBox="1">
            <a:spLocks noGrp="1"/>
          </p:cNvSpPr>
          <p:nvPr>
            <p:ph type="body" idx="1"/>
          </p:nvPr>
        </p:nvSpPr>
        <p:spPr>
          <a:xfrm>
            <a:off x="311700" y="1490875"/>
            <a:ext cx="2808000" cy="30780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SzPts val="1200"/>
              <a:buChar char="●"/>
              <a:defRPr sz="1200"/>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32" name="Google Shape;32;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3"/>
        <p:cNvGrpSpPr/>
        <p:nvPr/>
      </p:nvGrpSpPr>
      <p:grpSpPr>
        <a:xfrm>
          <a:off x="0" y="0"/>
          <a:ext cx="0" cy="0"/>
          <a:chOff x="0" y="0"/>
          <a:chExt cx="0" cy="0"/>
        </a:xfrm>
      </p:grpSpPr>
      <p:sp>
        <p:nvSpPr>
          <p:cNvPr id="34" name="Google Shape;34;p8"/>
          <p:cNvSpPr txBox="1">
            <a:spLocks noGrp="1"/>
          </p:cNvSpPr>
          <p:nvPr>
            <p:ph type="title"/>
          </p:nvPr>
        </p:nvSpPr>
        <p:spPr>
          <a:xfrm>
            <a:off x="490250" y="526350"/>
            <a:ext cx="56838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35" name="Google Shape;35;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9"/>
          <p:cNvSpPr/>
          <p:nvPr/>
        </p:nvSpPr>
        <p:spPr>
          <a:xfrm>
            <a:off x="4572000" y="10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8" name="Google Shape;38;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39" name="Google Shape;39;p9"/>
          <p:cNvSpPr txBox="1">
            <a:spLocks noGrp="1"/>
          </p:cNvSpPr>
          <p:nvPr>
            <p:ph type="title"/>
          </p:nvPr>
        </p:nvSpPr>
        <p:spPr>
          <a:xfrm>
            <a:off x="265500" y="1375599"/>
            <a:ext cx="4045200" cy="15519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3800"/>
              <a:buNone/>
              <a:defRPr sz="3800"/>
            </a:lvl1pPr>
            <a:lvl2pPr lvl="1" algn="ctr" rtl="0">
              <a:spcBef>
                <a:spcPts val="0"/>
              </a:spcBef>
              <a:spcAft>
                <a:spcPts val="0"/>
              </a:spcAft>
              <a:buSzPts val="3800"/>
              <a:buNone/>
              <a:defRPr sz="3800"/>
            </a:lvl2pPr>
            <a:lvl3pPr lvl="2" algn="ctr" rtl="0">
              <a:spcBef>
                <a:spcPts val="0"/>
              </a:spcBef>
              <a:spcAft>
                <a:spcPts val="0"/>
              </a:spcAft>
              <a:buSzPts val="3800"/>
              <a:buNone/>
              <a:defRPr sz="3800"/>
            </a:lvl3pPr>
            <a:lvl4pPr lvl="3" algn="ctr" rtl="0">
              <a:spcBef>
                <a:spcPts val="0"/>
              </a:spcBef>
              <a:spcAft>
                <a:spcPts val="0"/>
              </a:spcAft>
              <a:buSzPts val="3800"/>
              <a:buNone/>
              <a:defRPr sz="3800"/>
            </a:lvl4pPr>
            <a:lvl5pPr lvl="4" algn="ctr" rtl="0">
              <a:spcBef>
                <a:spcPts val="0"/>
              </a:spcBef>
              <a:spcAft>
                <a:spcPts val="0"/>
              </a:spcAft>
              <a:buSzPts val="3800"/>
              <a:buNone/>
              <a:defRPr sz="3800"/>
            </a:lvl5pPr>
            <a:lvl6pPr lvl="5" algn="ctr" rtl="0">
              <a:spcBef>
                <a:spcPts val="0"/>
              </a:spcBef>
              <a:spcAft>
                <a:spcPts val="0"/>
              </a:spcAft>
              <a:buSzPts val="3800"/>
              <a:buNone/>
              <a:defRPr sz="3800"/>
            </a:lvl6pPr>
            <a:lvl7pPr lvl="6" algn="ctr" rtl="0">
              <a:spcBef>
                <a:spcPts val="0"/>
              </a:spcBef>
              <a:spcAft>
                <a:spcPts val="0"/>
              </a:spcAft>
              <a:buSzPts val="3800"/>
              <a:buNone/>
              <a:defRPr sz="3800"/>
            </a:lvl7pPr>
            <a:lvl8pPr lvl="7" algn="ctr" rtl="0">
              <a:spcBef>
                <a:spcPts val="0"/>
              </a:spcBef>
              <a:spcAft>
                <a:spcPts val="0"/>
              </a:spcAft>
              <a:buSzPts val="3800"/>
              <a:buNone/>
              <a:defRPr sz="3800"/>
            </a:lvl8pPr>
            <a:lvl9pPr lvl="8" algn="ctr" rtl="0">
              <a:spcBef>
                <a:spcPts val="0"/>
              </a:spcBef>
              <a:spcAft>
                <a:spcPts val="0"/>
              </a:spcAft>
              <a:buSzPts val="3800"/>
              <a:buNone/>
              <a:defRPr sz="3800"/>
            </a:lvl9pPr>
          </a:lstStyle>
          <a:p>
            <a:endParaRPr/>
          </a:p>
        </p:txBody>
      </p:sp>
      <p:sp>
        <p:nvSpPr>
          <p:cNvPr id="40" name="Google Shape;40;p9"/>
          <p:cNvSpPr txBox="1">
            <a:spLocks noGrp="1"/>
          </p:cNvSpPr>
          <p:nvPr>
            <p:ph type="subTitle" idx="1"/>
          </p:nvPr>
        </p:nvSpPr>
        <p:spPr>
          <a:xfrm>
            <a:off x="265500" y="2981125"/>
            <a:ext cx="4045200" cy="13455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1800"/>
              <a:buNone/>
              <a:defRPr/>
            </a:lvl1pPr>
            <a:lvl2pPr lvl="1" algn="ctr" rtl="0">
              <a:lnSpc>
                <a:spcPct val="100000"/>
              </a:lnSpc>
              <a:spcBef>
                <a:spcPts val="0"/>
              </a:spcBef>
              <a:spcAft>
                <a:spcPts val="0"/>
              </a:spcAft>
              <a:buSzPts val="1800"/>
              <a:buNone/>
              <a:defRPr sz="1800"/>
            </a:lvl2pPr>
            <a:lvl3pPr lvl="2" algn="ctr" rtl="0">
              <a:lnSpc>
                <a:spcPct val="100000"/>
              </a:lnSpc>
              <a:spcBef>
                <a:spcPts val="0"/>
              </a:spcBef>
              <a:spcAft>
                <a:spcPts val="0"/>
              </a:spcAft>
              <a:buSzPts val="1800"/>
              <a:buNone/>
              <a:defRPr sz="1800"/>
            </a:lvl3pPr>
            <a:lvl4pPr lvl="3" algn="ctr" rtl="0">
              <a:lnSpc>
                <a:spcPct val="100000"/>
              </a:lnSpc>
              <a:spcBef>
                <a:spcPts val="0"/>
              </a:spcBef>
              <a:spcAft>
                <a:spcPts val="0"/>
              </a:spcAft>
              <a:buSzPts val="1800"/>
              <a:buNone/>
              <a:defRPr sz="1800"/>
            </a:lvl4pPr>
            <a:lvl5pPr lvl="4" algn="ctr" rtl="0">
              <a:lnSpc>
                <a:spcPct val="100000"/>
              </a:lnSpc>
              <a:spcBef>
                <a:spcPts val="0"/>
              </a:spcBef>
              <a:spcAft>
                <a:spcPts val="0"/>
              </a:spcAft>
              <a:buSzPts val="1800"/>
              <a:buNone/>
              <a:defRPr sz="1800"/>
            </a:lvl5pPr>
            <a:lvl6pPr lvl="5" algn="ctr" rtl="0">
              <a:lnSpc>
                <a:spcPct val="100000"/>
              </a:lnSpc>
              <a:spcBef>
                <a:spcPts val="0"/>
              </a:spcBef>
              <a:spcAft>
                <a:spcPts val="0"/>
              </a:spcAft>
              <a:buSzPts val="1800"/>
              <a:buNone/>
              <a:defRPr sz="1800"/>
            </a:lvl6pPr>
            <a:lvl7pPr lvl="6" algn="ctr" rtl="0">
              <a:lnSpc>
                <a:spcPct val="100000"/>
              </a:lnSpc>
              <a:spcBef>
                <a:spcPts val="0"/>
              </a:spcBef>
              <a:spcAft>
                <a:spcPts val="0"/>
              </a:spcAft>
              <a:buSzPts val="1800"/>
              <a:buNone/>
              <a:defRPr sz="1800"/>
            </a:lvl7pPr>
            <a:lvl8pPr lvl="7" algn="ctr" rtl="0">
              <a:lnSpc>
                <a:spcPct val="100000"/>
              </a:lnSpc>
              <a:spcBef>
                <a:spcPts val="0"/>
              </a:spcBef>
              <a:spcAft>
                <a:spcPts val="0"/>
              </a:spcAft>
              <a:buSzPts val="1800"/>
              <a:buNone/>
              <a:defRPr sz="1800"/>
            </a:lvl8pPr>
            <a:lvl9pPr lvl="8" algn="ctr" rtl="0">
              <a:lnSpc>
                <a:spcPct val="100000"/>
              </a:lnSpc>
              <a:spcBef>
                <a:spcPts val="0"/>
              </a:spcBef>
              <a:spcAft>
                <a:spcPts val="0"/>
              </a:spcAft>
              <a:buSzPts val="1800"/>
              <a:buNone/>
              <a:defRPr sz="1800"/>
            </a:lvl9pPr>
          </a:lstStyle>
          <a:p>
            <a:endParaRPr/>
          </a:p>
        </p:txBody>
      </p:sp>
      <p:sp>
        <p:nvSpPr>
          <p:cNvPr id="41" name="Google Shape;41;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42" name="Google Shape;42;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3"/>
        <p:cNvGrpSpPr/>
        <p:nvPr/>
      </p:nvGrpSpPr>
      <p:grpSpPr>
        <a:xfrm>
          <a:off x="0" y="0"/>
          <a:ext cx="0" cy="0"/>
          <a:chOff x="0" y="0"/>
          <a:chExt cx="0" cy="0"/>
        </a:xfrm>
      </p:grpSpPr>
      <p:sp>
        <p:nvSpPr>
          <p:cNvPr id="44" name="Google Shape;44;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Clr>
                <a:schemeClr val="accent3"/>
              </a:buClr>
              <a:buSzPts val="1800"/>
              <a:buFont typeface="Alfa Slab One"/>
              <a:buNone/>
              <a:defRPr>
                <a:solidFill>
                  <a:schemeClr val="accent3"/>
                </a:solidFill>
                <a:latin typeface="Alfa Slab One"/>
                <a:ea typeface="Alfa Slab One"/>
                <a:cs typeface="Alfa Slab One"/>
                <a:sym typeface="Alfa Slab One"/>
              </a:defRPr>
            </a:lvl1pPr>
          </a:lstStyle>
          <a:p>
            <a:endParaRPr/>
          </a:p>
        </p:txBody>
      </p:sp>
      <p:sp>
        <p:nvSpPr>
          <p:cNvPr id="45" name="Google Shape;45;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ameday">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1pPr>
            <a:lvl2pPr lvl="1"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2pPr>
            <a:lvl3pPr lvl="2"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3pPr>
            <a:lvl4pPr lvl="3"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4pPr>
            <a:lvl5pPr lvl="4"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5pPr>
            <a:lvl6pPr lvl="5"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6pPr>
            <a:lvl7pPr lvl="6"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7pPr>
            <a:lvl8pPr lvl="7"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8pPr>
            <a:lvl9pPr lvl="8" rtl="0">
              <a:spcBef>
                <a:spcPts val="0"/>
              </a:spcBef>
              <a:spcAft>
                <a:spcPts val="0"/>
              </a:spcAft>
              <a:buClr>
                <a:schemeClr val="accent3"/>
              </a:buClr>
              <a:buSzPts val="3000"/>
              <a:buFont typeface="Alfa Slab One"/>
              <a:buNone/>
              <a:defRPr sz="3000">
                <a:solidFill>
                  <a:schemeClr val="accent3"/>
                </a:solidFill>
                <a:latin typeface="Alfa Slab One"/>
                <a:ea typeface="Alfa Slab One"/>
                <a:cs typeface="Alfa Slab One"/>
                <a:sym typeface="Alfa Slab One"/>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Proxima Nova"/>
              <a:buChar char="●"/>
              <a:defRPr sz="1800">
                <a:solidFill>
                  <a:schemeClr val="dk2"/>
                </a:solidFill>
                <a:latin typeface="Proxima Nova"/>
                <a:ea typeface="Proxima Nova"/>
                <a:cs typeface="Proxima Nova"/>
                <a:sym typeface="Proxima Nova"/>
              </a:defRPr>
            </a:lvl1pPr>
            <a:lvl2pPr marL="914400" lvl="1"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2pPr>
            <a:lvl3pPr marL="1371600" lvl="2"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3pPr>
            <a:lvl4pPr marL="1828800" lvl="3"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4pPr>
            <a:lvl5pPr marL="2286000" lvl="4"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5pPr>
            <a:lvl6pPr marL="2743200" lvl="5"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6pPr>
            <a:lvl7pPr marL="3200400" lvl="6"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7pPr>
            <a:lvl8pPr marL="3657600" lvl="7"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8pPr>
            <a:lvl9pPr marL="4114800" lvl="8" indent="-317500" rtl="0">
              <a:lnSpc>
                <a:spcPct val="115000"/>
              </a:lnSpc>
              <a:spcBef>
                <a:spcPts val="0"/>
              </a:spcBef>
              <a:spcAft>
                <a:spcPts val="0"/>
              </a:spcAft>
              <a:buClr>
                <a:schemeClr val="dk2"/>
              </a:buClr>
              <a:buSzPts val="1400"/>
              <a:buFont typeface="Proxima Nova"/>
              <a:buChar char="■"/>
              <a:defRPr>
                <a:solidFill>
                  <a:schemeClr val="dk2"/>
                </a:solidFill>
                <a:latin typeface="Proxima Nova"/>
                <a:ea typeface="Proxima Nova"/>
                <a:cs typeface="Proxima Nova"/>
                <a:sym typeface="Proxima Nova"/>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dk2"/>
                </a:solidFill>
                <a:latin typeface="Proxima Nova"/>
                <a:ea typeface="Proxima Nova"/>
                <a:cs typeface="Proxima Nova"/>
                <a:sym typeface="Proxima Nova"/>
              </a:defRPr>
            </a:lvl1pPr>
            <a:lvl2pPr lvl="1" algn="r" rtl="0">
              <a:buNone/>
              <a:defRPr sz="1000">
                <a:solidFill>
                  <a:schemeClr val="dk2"/>
                </a:solidFill>
                <a:latin typeface="Proxima Nova"/>
                <a:ea typeface="Proxima Nova"/>
                <a:cs typeface="Proxima Nova"/>
                <a:sym typeface="Proxima Nova"/>
              </a:defRPr>
            </a:lvl2pPr>
            <a:lvl3pPr lvl="2" algn="r" rtl="0">
              <a:buNone/>
              <a:defRPr sz="1000">
                <a:solidFill>
                  <a:schemeClr val="dk2"/>
                </a:solidFill>
                <a:latin typeface="Proxima Nova"/>
                <a:ea typeface="Proxima Nova"/>
                <a:cs typeface="Proxima Nova"/>
                <a:sym typeface="Proxima Nova"/>
              </a:defRPr>
            </a:lvl3pPr>
            <a:lvl4pPr lvl="3" algn="r" rtl="0">
              <a:buNone/>
              <a:defRPr sz="1000">
                <a:solidFill>
                  <a:schemeClr val="dk2"/>
                </a:solidFill>
                <a:latin typeface="Proxima Nova"/>
                <a:ea typeface="Proxima Nova"/>
                <a:cs typeface="Proxima Nova"/>
                <a:sym typeface="Proxima Nova"/>
              </a:defRPr>
            </a:lvl4pPr>
            <a:lvl5pPr lvl="4" algn="r" rtl="0">
              <a:buNone/>
              <a:defRPr sz="1000">
                <a:solidFill>
                  <a:schemeClr val="dk2"/>
                </a:solidFill>
                <a:latin typeface="Proxima Nova"/>
                <a:ea typeface="Proxima Nova"/>
                <a:cs typeface="Proxima Nova"/>
                <a:sym typeface="Proxima Nova"/>
              </a:defRPr>
            </a:lvl5pPr>
            <a:lvl6pPr lvl="5" algn="r" rtl="0">
              <a:buNone/>
              <a:defRPr sz="1000">
                <a:solidFill>
                  <a:schemeClr val="dk2"/>
                </a:solidFill>
                <a:latin typeface="Proxima Nova"/>
                <a:ea typeface="Proxima Nova"/>
                <a:cs typeface="Proxima Nova"/>
                <a:sym typeface="Proxima Nova"/>
              </a:defRPr>
            </a:lvl6pPr>
            <a:lvl7pPr lvl="6" algn="r" rtl="0">
              <a:buNone/>
              <a:defRPr sz="1000">
                <a:solidFill>
                  <a:schemeClr val="dk2"/>
                </a:solidFill>
                <a:latin typeface="Proxima Nova"/>
                <a:ea typeface="Proxima Nova"/>
                <a:cs typeface="Proxima Nova"/>
                <a:sym typeface="Proxima Nova"/>
              </a:defRPr>
            </a:lvl7pPr>
            <a:lvl8pPr lvl="7" algn="r" rtl="0">
              <a:buNone/>
              <a:defRPr sz="1000">
                <a:solidFill>
                  <a:schemeClr val="dk2"/>
                </a:solidFill>
                <a:latin typeface="Proxima Nova"/>
                <a:ea typeface="Proxima Nova"/>
                <a:cs typeface="Proxima Nova"/>
                <a:sym typeface="Proxima Nova"/>
              </a:defRPr>
            </a:lvl8pPr>
            <a:lvl9pPr lvl="8" algn="r" rtl="0">
              <a:buNone/>
              <a:defRPr sz="1000">
                <a:solidFill>
                  <a:schemeClr val="dk2"/>
                </a:solidFill>
                <a:latin typeface="Proxima Nova"/>
                <a:ea typeface="Proxima Nova"/>
                <a:cs typeface="Proxima Nova"/>
                <a:sym typeface="Proxima Nova"/>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3"/>
          <p:cNvSpPr txBox="1">
            <a:spLocks noGrp="1"/>
          </p:cNvSpPr>
          <p:nvPr>
            <p:ph type="ctrTitle"/>
          </p:nvPr>
        </p:nvSpPr>
        <p:spPr>
          <a:xfrm>
            <a:off x="311700" y="595975"/>
            <a:ext cx="8520600" cy="1957800"/>
          </a:xfrm>
          <a:prstGeom prst="rect">
            <a:avLst/>
          </a:prstGeom>
        </p:spPr>
        <p:txBody>
          <a:bodyPr spcFirstLastPara="1" wrap="square" lIns="91425" tIns="91425" rIns="91425" bIns="91425" anchor="b" anchorCtr="0">
            <a:normAutofit fontScale="90000"/>
          </a:bodyPr>
          <a:lstStyle/>
          <a:p>
            <a:pPr marL="0" lvl="0" indent="0" algn="ctr" rtl="0">
              <a:spcBef>
                <a:spcPts val="0"/>
              </a:spcBef>
              <a:spcAft>
                <a:spcPts val="0"/>
              </a:spcAft>
              <a:buNone/>
            </a:pPr>
            <a:r>
              <a:rPr lang="en"/>
              <a:t>How to Have Organizing Conversations</a:t>
            </a:r>
            <a:endParaRPr/>
          </a:p>
        </p:txBody>
      </p:sp>
      <p:sp>
        <p:nvSpPr>
          <p:cNvPr id="57" name="Google Shape;57;p13"/>
          <p:cNvSpPr txBox="1">
            <a:spLocks noGrp="1"/>
          </p:cNvSpPr>
          <p:nvPr>
            <p:ph type="subTitle" idx="1"/>
          </p:nvPr>
        </p:nvSpPr>
        <p:spPr>
          <a:xfrm>
            <a:off x="311700" y="3165823"/>
            <a:ext cx="8520600" cy="7335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Phyllis Pearson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6666"/>
              <a:buFont typeface="Arial"/>
              <a:buNone/>
            </a:pPr>
            <a:r>
              <a:rPr lang="en"/>
              <a:t>Step 2: Issues and Agitation </a:t>
            </a:r>
            <a:endParaRPr/>
          </a:p>
          <a:p>
            <a:pPr marL="0" lvl="0" indent="0" algn="l" rtl="0">
              <a:spcBef>
                <a:spcPts val="0"/>
              </a:spcBef>
              <a:spcAft>
                <a:spcPts val="0"/>
              </a:spcAft>
              <a:buNone/>
            </a:pPr>
            <a:endParaRPr/>
          </a:p>
        </p:txBody>
      </p:sp>
      <p:sp>
        <p:nvSpPr>
          <p:cNvPr id="120" name="Google Shape;120;p23"/>
          <p:cNvSpPr txBox="1">
            <a:spLocks noGrp="1"/>
          </p:cNvSpPr>
          <p:nvPr>
            <p:ph type="body" idx="1"/>
          </p:nvPr>
        </p:nvSpPr>
        <p:spPr>
          <a:xfrm>
            <a:off x="311700" y="1152475"/>
            <a:ext cx="8520600" cy="3709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b="1">
                <a:solidFill>
                  <a:srgbClr val="000000"/>
                </a:solidFill>
              </a:rPr>
              <a:t>Example questions: </a:t>
            </a:r>
            <a:endParaRPr sz="1600" b="1">
              <a:solidFill>
                <a:srgbClr val="000000"/>
              </a:solidFill>
            </a:endParaRPr>
          </a:p>
          <a:p>
            <a:pPr marL="457200" lvl="0" indent="-330200" algn="l" rtl="0">
              <a:spcBef>
                <a:spcPts val="1200"/>
              </a:spcBef>
              <a:spcAft>
                <a:spcPts val="0"/>
              </a:spcAft>
              <a:buClr>
                <a:srgbClr val="000000"/>
              </a:buClr>
              <a:buSzPts val="1600"/>
              <a:buChar char="-"/>
            </a:pPr>
            <a:r>
              <a:rPr lang="en" sz="1600" b="1">
                <a:solidFill>
                  <a:srgbClr val="000000"/>
                </a:solidFill>
              </a:rPr>
              <a:t>Do you enjoy working in your lab/as an RA? </a:t>
            </a:r>
            <a:endParaRPr sz="1600" b="1">
              <a:solidFill>
                <a:srgbClr val="000000"/>
              </a:solidFill>
            </a:endParaRPr>
          </a:p>
          <a:p>
            <a:pPr marL="457200" lvl="0" indent="-330200" algn="l" rtl="0">
              <a:spcBef>
                <a:spcPts val="0"/>
              </a:spcBef>
              <a:spcAft>
                <a:spcPts val="0"/>
              </a:spcAft>
              <a:buClr>
                <a:srgbClr val="000000"/>
              </a:buClr>
              <a:buSzPts val="1600"/>
              <a:buChar char="-"/>
            </a:pPr>
            <a:r>
              <a:rPr lang="en" sz="1600" b="1">
                <a:solidFill>
                  <a:srgbClr val="000000"/>
                </a:solidFill>
              </a:rPr>
              <a:t>What is your experience working in your lab/as an RA? </a:t>
            </a:r>
            <a:endParaRPr sz="1600" b="1">
              <a:solidFill>
                <a:srgbClr val="000000"/>
              </a:solidFill>
            </a:endParaRPr>
          </a:p>
          <a:p>
            <a:pPr marL="457200" lvl="0" indent="-330200" algn="l" rtl="0">
              <a:spcBef>
                <a:spcPts val="0"/>
              </a:spcBef>
              <a:spcAft>
                <a:spcPts val="0"/>
              </a:spcAft>
              <a:buClr>
                <a:srgbClr val="000000"/>
              </a:buClr>
              <a:buSzPts val="1600"/>
              <a:buChar char="-"/>
            </a:pPr>
            <a:r>
              <a:rPr lang="en" sz="1600" b="1">
                <a:solidFill>
                  <a:srgbClr val="000000"/>
                </a:solidFill>
              </a:rPr>
              <a:t>Do your colleagues feel the same? </a:t>
            </a:r>
            <a:endParaRPr sz="1600" b="1">
              <a:solidFill>
                <a:srgbClr val="000000"/>
              </a:solidFill>
            </a:endParaRPr>
          </a:p>
          <a:p>
            <a:pPr marL="457200" lvl="0" indent="-330200" algn="l" rtl="0">
              <a:spcBef>
                <a:spcPts val="0"/>
              </a:spcBef>
              <a:spcAft>
                <a:spcPts val="0"/>
              </a:spcAft>
              <a:buClr>
                <a:srgbClr val="000000"/>
              </a:buClr>
              <a:buSzPts val="1600"/>
              <a:buChar char="-"/>
            </a:pPr>
            <a:r>
              <a:rPr lang="en" sz="1600">
                <a:solidFill>
                  <a:srgbClr val="000000"/>
                </a:solidFill>
              </a:rPr>
              <a:t>Are you also a TA? Is your experience as a TA similar? </a:t>
            </a:r>
            <a:endParaRPr sz="1600">
              <a:solidFill>
                <a:srgbClr val="000000"/>
              </a:solidFill>
            </a:endParaRPr>
          </a:p>
          <a:p>
            <a:pPr marL="457200" lvl="0" indent="-330200" algn="l" rtl="0">
              <a:spcBef>
                <a:spcPts val="0"/>
              </a:spcBef>
              <a:spcAft>
                <a:spcPts val="0"/>
              </a:spcAft>
              <a:buClr>
                <a:srgbClr val="000000"/>
              </a:buClr>
              <a:buSzPts val="1600"/>
              <a:buChar char="-"/>
            </a:pPr>
            <a:r>
              <a:rPr lang="en" sz="1600">
                <a:solidFill>
                  <a:srgbClr val="000000"/>
                </a:solidFill>
              </a:rPr>
              <a:t>What effect does your job as an RA have on your life/ your family’s life? </a:t>
            </a:r>
            <a:endParaRPr sz="1600">
              <a:solidFill>
                <a:srgbClr val="000000"/>
              </a:solidFill>
            </a:endParaRPr>
          </a:p>
          <a:p>
            <a:pPr marL="457200" lvl="0" indent="-330200" algn="l" rtl="0">
              <a:spcBef>
                <a:spcPts val="0"/>
              </a:spcBef>
              <a:spcAft>
                <a:spcPts val="0"/>
              </a:spcAft>
              <a:buClr>
                <a:srgbClr val="000000"/>
              </a:buClr>
              <a:buSzPts val="1600"/>
              <a:buChar char="-"/>
            </a:pPr>
            <a:r>
              <a:rPr lang="en" sz="1600" b="1">
                <a:solidFill>
                  <a:srgbClr val="000000"/>
                </a:solidFill>
              </a:rPr>
              <a:t>Is your salary enough to live in Vancouver? </a:t>
            </a:r>
            <a:endParaRPr sz="1600" b="1">
              <a:solidFill>
                <a:srgbClr val="000000"/>
              </a:solidFill>
            </a:endParaRPr>
          </a:p>
          <a:p>
            <a:pPr marL="457200" lvl="0" indent="-330200" algn="l" rtl="0">
              <a:spcBef>
                <a:spcPts val="0"/>
              </a:spcBef>
              <a:spcAft>
                <a:spcPts val="0"/>
              </a:spcAft>
              <a:buClr>
                <a:srgbClr val="000000"/>
              </a:buClr>
              <a:buSzPts val="1600"/>
              <a:buChar char="-"/>
            </a:pPr>
            <a:r>
              <a:rPr lang="en" sz="1600" b="1">
                <a:solidFill>
                  <a:srgbClr val="000000"/>
                </a:solidFill>
              </a:rPr>
              <a:t>That sounds frustrating! Do you ever feel frustrated? </a:t>
            </a:r>
            <a:endParaRPr sz="1600" b="1">
              <a:solidFill>
                <a:srgbClr val="000000"/>
              </a:solidFill>
            </a:endParaRPr>
          </a:p>
          <a:p>
            <a:pPr marL="457200" lvl="0" indent="-330200" algn="l" rtl="0">
              <a:spcBef>
                <a:spcPts val="0"/>
              </a:spcBef>
              <a:spcAft>
                <a:spcPts val="0"/>
              </a:spcAft>
              <a:buClr>
                <a:srgbClr val="000000"/>
              </a:buClr>
              <a:buSzPts val="1600"/>
              <a:buChar char="-"/>
            </a:pPr>
            <a:r>
              <a:rPr lang="en" sz="1600">
                <a:solidFill>
                  <a:srgbClr val="000000"/>
                </a:solidFill>
              </a:rPr>
              <a:t>What issues do you care about the most?</a:t>
            </a:r>
            <a:endParaRPr sz="1600">
              <a:solidFill>
                <a:srgbClr val="000000"/>
              </a:solidFill>
            </a:endParaRPr>
          </a:p>
          <a:p>
            <a:pPr marL="457200" lvl="0" indent="-330200" algn="l" rtl="0">
              <a:spcBef>
                <a:spcPts val="0"/>
              </a:spcBef>
              <a:spcAft>
                <a:spcPts val="0"/>
              </a:spcAft>
              <a:buClr>
                <a:srgbClr val="000000"/>
              </a:buClr>
              <a:buSzPts val="1600"/>
              <a:buChar char="-"/>
            </a:pPr>
            <a:r>
              <a:rPr lang="en" sz="1600">
                <a:solidFill>
                  <a:srgbClr val="000000"/>
                </a:solidFill>
              </a:rPr>
              <a:t>How did you feel when….</a:t>
            </a:r>
            <a:endParaRPr sz="1600">
              <a:solidFill>
                <a:srgbClr val="000000"/>
              </a:solidFill>
            </a:endParaRPr>
          </a:p>
          <a:p>
            <a:pPr marL="457200" lvl="0" indent="-330200" algn="l" rtl="0">
              <a:spcBef>
                <a:spcPts val="0"/>
              </a:spcBef>
              <a:spcAft>
                <a:spcPts val="0"/>
              </a:spcAft>
              <a:buClr>
                <a:srgbClr val="000000"/>
              </a:buClr>
              <a:buSzPts val="1600"/>
              <a:buChar char="-"/>
            </a:pPr>
            <a:r>
              <a:rPr lang="en" sz="1600">
                <a:solidFill>
                  <a:srgbClr val="000000"/>
                </a:solidFill>
              </a:rPr>
              <a:t>How do you feel about….</a:t>
            </a:r>
            <a:endParaRPr sz="1600">
              <a:solidFill>
                <a:srgbClr val="000000"/>
              </a:solidFill>
            </a:endParaRPr>
          </a:p>
          <a:p>
            <a:pPr marL="457200" lvl="0" indent="-330200" algn="l" rtl="0">
              <a:spcBef>
                <a:spcPts val="0"/>
              </a:spcBef>
              <a:spcAft>
                <a:spcPts val="0"/>
              </a:spcAft>
              <a:buSzPts val="1600"/>
              <a:buChar char="-"/>
            </a:pPr>
            <a:r>
              <a:rPr lang="en" sz="1600" b="1">
                <a:solidFill>
                  <a:srgbClr val="000000"/>
                </a:solidFill>
              </a:rPr>
              <a:t>You mentioned X, can you tell me more about that?</a:t>
            </a:r>
            <a:r>
              <a:rPr lang="en" sz="1600" b="1"/>
              <a:t> </a:t>
            </a:r>
            <a:endParaRPr sz="1600" b="1"/>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Step 3: Education</a:t>
            </a:r>
            <a:endParaRPr/>
          </a:p>
        </p:txBody>
      </p:sp>
      <p:sp>
        <p:nvSpPr>
          <p:cNvPr id="126" name="Google Shape;126;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55600" algn="l" rtl="0">
              <a:spcBef>
                <a:spcPts val="0"/>
              </a:spcBef>
              <a:spcAft>
                <a:spcPts val="0"/>
              </a:spcAft>
              <a:buClr>
                <a:srgbClr val="000000"/>
              </a:buClr>
              <a:buSzPts val="2000"/>
              <a:buChar char="●"/>
            </a:pPr>
            <a:r>
              <a:rPr lang="en" sz="2000">
                <a:solidFill>
                  <a:srgbClr val="000000"/>
                </a:solidFill>
              </a:rPr>
              <a:t>Don’t just tell them facts - frame these facts as a solution to the issues you uncovered from step 2. </a:t>
            </a:r>
            <a:endParaRPr sz="2000">
              <a:solidFill>
                <a:srgbClr val="000000"/>
              </a:solidFill>
            </a:endParaRPr>
          </a:p>
          <a:p>
            <a:pPr marL="457200" lvl="0" indent="-355600" algn="l" rtl="0">
              <a:spcBef>
                <a:spcPts val="0"/>
              </a:spcBef>
              <a:spcAft>
                <a:spcPts val="0"/>
              </a:spcAft>
              <a:buClr>
                <a:srgbClr val="000000"/>
              </a:buClr>
              <a:buSzPts val="2000"/>
              <a:buChar char="●"/>
            </a:pPr>
            <a:r>
              <a:rPr lang="en" sz="2000" b="1">
                <a:solidFill>
                  <a:srgbClr val="000000"/>
                </a:solidFill>
              </a:rPr>
              <a:t>Lean on the fact that TAs are unionized and the protections we have in that collective agreement</a:t>
            </a:r>
            <a:endParaRPr sz="2000" b="1">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Don’t promise things. Instead, outline the path forward to solving their issues. </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If you get a question you don’t know the answer to, that’s ok! Tell them you don’t know, but you can find out for them. </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The FAQ on our website is your friend! </a:t>
            </a:r>
            <a:endParaRPr sz="2000">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Step 4: Call the question</a:t>
            </a:r>
            <a:endParaRPr/>
          </a:p>
        </p:txBody>
      </p:sp>
      <p:sp>
        <p:nvSpPr>
          <p:cNvPr id="132" name="Google Shape;132;p2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2000">
                <a:solidFill>
                  <a:srgbClr val="000000"/>
                </a:solidFill>
              </a:rPr>
              <a:t>Recall: Organizing conversations are conversations aimed at getting someone to do something. </a:t>
            </a:r>
            <a:br>
              <a:rPr lang="en" sz="2000">
                <a:solidFill>
                  <a:srgbClr val="000000"/>
                </a:solidFill>
              </a:rPr>
            </a:br>
            <a:br>
              <a:rPr lang="en" sz="2000">
                <a:solidFill>
                  <a:srgbClr val="000000"/>
                </a:solidFill>
              </a:rPr>
            </a:br>
            <a:r>
              <a:rPr lang="en" sz="2000">
                <a:solidFill>
                  <a:srgbClr val="000000"/>
                </a:solidFill>
              </a:rPr>
              <a:t>Frame the thing you want them to do as a question of the form: “Will you X?”</a:t>
            </a:r>
            <a:endParaRPr sz="2000">
              <a:solidFill>
                <a:srgbClr val="000000"/>
              </a:solidFill>
            </a:endParaRPr>
          </a:p>
          <a:p>
            <a:pPr marL="0" lvl="0" indent="0" algn="l" rtl="0">
              <a:spcBef>
                <a:spcPts val="1200"/>
              </a:spcBef>
              <a:spcAft>
                <a:spcPts val="0"/>
              </a:spcAft>
              <a:buNone/>
            </a:pPr>
            <a:endParaRPr sz="2000">
              <a:solidFill>
                <a:srgbClr val="000000"/>
              </a:solidFill>
            </a:endParaRPr>
          </a:p>
          <a:p>
            <a:pPr marL="0" lvl="0" indent="0" algn="l" rtl="0">
              <a:spcBef>
                <a:spcPts val="1200"/>
              </a:spcBef>
              <a:spcAft>
                <a:spcPts val="0"/>
              </a:spcAft>
              <a:buNone/>
            </a:pPr>
            <a:r>
              <a:rPr lang="en" sz="2000">
                <a:solidFill>
                  <a:srgbClr val="000000"/>
                </a:solidFill>
              </a:rPr>
              <a:t>E.g. “Will you sign a card?” “Will you speak to your lab mates about signing?” “Will you come to coordinating committee?”  </a:t>
            </a:r>
            <a:endParaRPr sz="2000">
              <a:solidFill>
                <a:srgbClr val="000000"/>
              </a:solidFill>
            </a:endParaRPr>
          </a:p>
          <a:p>
            <a:pPr marL="0" lvl="0" indent="0" algn="l" rtl="0">
              <a:spcBef>
                <a:spcPts val="1200"/>
              </a:spcBef>
              <a:spcAft>
                <a:spcPts val="1200"/>
              </a:spcAft>
              <a:buNone/>
            </a:pP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Step 4: Call the Question</a:t>
            </a:r>
            <a:endParaRPr/>
          </a:p>
        </p:txBody>
      </p:sp>
      <p:sp>
        <p:nvSpPr>
          <p:cNvPr id="138" name="Google Shape;138;p26"/>
          <p:cNvSpPr txBox="1">
            <a:spLocks noGrp="1"/>
          </p:cNvSpPr>
          <p:nvPr>
            <p:ph type="body" idx="1"/>
          </p:nvPr>
        </p:nvSpPr>
        <p:spPr>
          <a:xfrm>
            <a:off x="311700" y="1164200"/>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n" sz="1600">
                <a:solidFill>
                  <a:srgbClr val="000000"/>
                </a:solidFill>
              </a:rPr>
              <a:t>“An axiom of organizers,” writes Jane McAlevey, “is that every good organizing conversation makes everyone at least a little uncomfortable.” The most awkward part is what McAlevey calls “the long uncomfortable silence” — the moment when you make an ask and let someone think about their answer. (...)  Too often I tried to</a:t>
            </a:r>
            <a:r>
              <a:rPr lang="en" sz="1600" b="1">
                <a:solidFill>
                  <a:srgbClr val="000000"/>
                </a:solidFill>
              </a:rPr>
              <a:t> gloss over the discomfort instead of letting it sit. </a:t>
            </a:r>
            <a:r>
              <a:rPr lang="en" sz="1600">
                <a:solidFill>
                  <a:srgbClr val="000000"/>
                </a:solidFill>
              </a:rPr>
              <a:t>(...) As a result, </a:t>
            </a:r>
            <a:r>
              <a:rPr lang="en" sz="1600" b="1">
                <a:solidFill>
                  <a:srgbClr val="FF0000"/>
                </a:solidFill>
              </a:rPr>
              <a:t>people saw me as the union person who would deliver information and lay out a plan and keep them posted</a:t>
            </a:r>
            <a:r>
              <a:rPr lang="en" sz="1600">
                <a:solidFill>
                  <a:srgbClr val="000000"/>
                </a:solidFill>
              </a:rPr>
              <a:t>; they did not see themselves as union people who were also responsible for helping to win the things they said they wanted. McAlevey would call this a shortcut; we called it</a:t>
            </a:r>
            <a:r>
              <a:rPr lang="en" sz="1600" b="1">
                <a:solidFill>
                  <a:srgbClr val="000000"/>
                </a:solidFill>
              </a:rPr>
              <a:t> </a:t>
            </a:r>
            <a:r>
              <a:rPr lang="en" sz="1600" b="1">
                <a:solidFill>
                  <a:srgbClr val="FF0000"/>
                </a:solidFill>
              </a:rPr>
              <a:t>protecting people from the organizing.</a:t>
            </a:r>
            <a:r>
              <a:rPr lang="en" sz="1600" b="1">
                <a:solidFill>
                  <a:srgbClr val="000000"/>
                </a:solidFill>
              </a:rPr>
              <a:t> </a:t>
            </a:r>
            <a:r>
              <a:rPr lang="en" sz="1600">
                <a:solidFill>
                  <a:srgbClr val="000000"/>
                </a:solidFill>
              </a:rPr>
              <a:t>To soften the ask seems compassionate, but like any other protective measure, it condescends, and</a:t>
            </a:r>
            <a:r>
              <a:rPr lang="en" sz="1600" b="1">
                <a:solidFill>
                  <a:srgbClr val="000000"/>
                </a:solidFill>
              </a:rPr>
              <a:t> like any other shortcut, it makes things harder in the long run.” </a:t>
            </a:r>
            <a:endParaRPr sz="1600" b="1"/>
          </a:p>
        </p:txBody>
      </p:sp>
      <p:pic>
        <p:nvPicPr>
          <p:cNvPr id="139" name="Google Shape;139;p26"/>
          <p:cNvPicPr preferRelativeResize="0"/>
          <p:nvPr/>
        </p:nvPicPr>
        <p:blipFill>
          <a:blip r:embed="rId3">
            <a:alphaModFix/>
          </a:blip>
          <a:stretch>
            <a:fillRect/>
          </a:stretch>
        </p:blipFill>
        <p:spPr>
          <a:xfrm>
            <a:off x="6584374" y="3957774"/>
            <a:ext cx="1571800" cy="91175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Step 5: Inoculation</a:t>
            </a:r>
            <a:endParaRPr/>
          </a:p>
        </p:txBody>
      </p:sp>
      <p:sp>
        <p:nvSpPr>
          <p:cNvPr id="145" name="Google Shape;145;p2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2000">
                <a:solidFill>
                  <a:srgbClr val="000000"/>
                </a:solidFill>
              </a:rPr>
              <a:t>Some common worries you can inoculate against: </a:t>
            </a:r>
            <a:endParaRPr sz="2000">
              <a:solidFill>
                <a:srgbClr val="000000"/>
              </a:solidFill>
            </a:endParaRPr>
          </a:p>
          <a:p>
            <a:pPr marL="457200" lvl="0" indent="-355600" algn="l" rtl="0">
              <a:spcBef>
                <a:spcPts val="1200"/>
              </a:spcBef>
              <a:spcAft>
                <a:spcPts val="0"/>
              </a:spcAft>
              <a:buClr>
                <a:srgbClr val="000000"/>
              </a:buClr>
              <a:buSzPts val="2000"/>
              <a:buChar char="-"/>
            </a:pPr>
            <a:r>
              <a:rPr lang="en" sz="2000">
                <a:solidFill>
                  <a:srgbClr val="000000"/>
                </a:solidFill>
              </a:rPr>
              <a:t>Retaliation from their supervisor</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Taxes</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Striking</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Changing their relationship to their supervisor </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Fear regarding their department’s finances (e.g. having to cut positions/ not being able to hire)</a:t>
            </a:r>
            <a:endParaRPr sz="2000">
              <a:solidFill>
                <a:srgbClr val="000000"/>
              </a:solidFill>
            </a:endParaRPr>
          </a:p>
          <a:p>
            <a:pPr marL="457200" lvl="0" indent="-355600" algn="l" rtl="0">
              <a:spcBef>
                <a:spcPts val="0"/>
              </a:spcBef>
              <a:spcAft>
                <a:spcPts val="0"/>
              </a:spcAft>
              <a:buClr>
                <a:srgbClr val="000000"/>
              </a:buClr>
              <a:buSzPts val="2000"/>
              <a:buChar char="-"/>
            </a:pPr>
            <a:r>
              <a:rPr lang="en" sz="2000">
                <a:solidFill>
                  <a:srgbClr val="000000"/>
                </a:solidFill>
              </a:rPr>
              <a:t>Re-sign a card (6 month validity)</a:t>
            </a:r>
            <a:endParaRPr sz="2000">
              <a:solidFill>
                <a:srgbClr val="000000"/>
              </a:solidFill>
            </a:endParaRPr>
          </a:p>
          <a:p>
            <a:pPr marL="0" lvl="0" indent="0" algn="l" rtl="0">
              <a:spcBef>
                <a:spcPts val="1200"/>
              </a:spcBef>
              <a:spcAft>
                <a:spcPts val="12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Final tip:</a:t>
            </a:r>
            <a:endParaRPr/>
          </a:p>
        </p:txBody>
      </p:sp>
      <p:sp>
        <p:nvSpPr>
          <p:cNvPr id="151" name="Google Shape;151;p2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a:solidFill>
                  <a:srgbClr val="000000"/>
                </a:solidFill>
              </a:rPr>
              <a:t>Before we practice, take some time to consider the following two questions: </a:t>
            </a:r>
            <a:endParaRPr sz="2000">
              <a:solidFill>
                <a:srgbClr val="000000"/>
              </a:solidFill>
            </a:endParaRPr>
          </a:p>
          <a:p>
            <a:pPr marL="457200" lvl="0" indent="-355600" algn="l" rtl="0">
              <a:spcBef>
                <a:spcPts val="1200"/>
              </a:spcBef>
              <a:spcAft>
                <a:spcPts val="0"/>
              </a:spcAft>
              <a:buClr>
                <a:srgbClr val="000000"/>
              </a:buClr>
              <a:buSzPts val="2000"/>
              <a:buAutoNum type="arabicPeriod"/>
            </a:pPr>
            <a:r>
              <a:rPr lang="en" sz="2000">
                <a:solidFill>
                  <a:srgbClr val="000000"/>
                </a:solidFill>
              </a:rPr>
              <a:t>Why did you want to work on this campaign? </a:t>
            </a:r>
            <a:endParaRPr sz="2000">
              <a:solidFill>
                <a:srgbClr val="000000"/>
              </a:solidFill>
            </a:endParaRPr>
          </a:p>
          <a:p>
            <a:pPr marL="457200" lvl="0" indent="-355600" algn="l" rtl="0">
              <a:spcBef>
                <a:spcPts val="0"/>
              </a:spcBef>
              <a:spcAft>
                <a:spcPts val="0"/>
              </a:spcAft>
              <a:buClr>
                <a:srgbClr val="000000"/>
              </a:buClr>
              <a:buSzPts val="2000"/>
              <a:buAutoNum type="arabicPeriod"/>
            </a:pPr>
            <a:r>
              <a:rPr lang="en" sz="2000">
                <a:solidFill>
                  <a:srgbClr val="000000"/>
                </a:solidFill>
              </a:rPr>
              <a:t>How did you get involved in the campaign?  </a:t>
            </a:r>
            <a:endParaRPr sz="2000">
              <a:solidFill>
                <a:srgbClr val="000000"/>
              </a:solidFill>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Final tip:</a:t>
            </a:r>
            <a:endParaRPr/>
          </a:p>
        </p:txBody>
      </p:sp>
      <p:sp>
        <p:nvSpPr>
          <p:cNvPr id="157" name="Google Shape;157;p2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sz="2000">
                <a:solidFill>
                  <a:srgbClr val="000000"/>
                </a:solidFill>
              </a:rPr>
              <a:t>Before we practice, take some time to consider the following two questions: </a:t>
            </a:r>
            <a:endParaRPr sz="2000">
              <a:solidFill>
                <a:srgbClr val="000000"/>
              </a:solidFill>
            </a:endParaRPr>
          </a:p>
          <a:p>
            <a:pPr marL="457200" lvl="0" indent="-355600" algn="l" rtl="0">
              <a:spcBef>
                <a:spcPts val="1200"/>
              </a:spcBef>
              <a:spcAft>
                <a:spcPts val="0"/>
              </a:spcAft>
              <a:buClr>
                <a:srgbClr val="000000"/>
              </a:buClr>
              <a:buSzPts val="2000"/>
              <a:buAutoNum type="arabicPeriod"/>
            </a:pPr>
            <a:r>
              <a:rPr lang="en" sz="2000">
                <a:solidFill>
                  <a:srgbClr val="000000"/>
                </a:solidFill>
              </a:rPr>
              <a:t>Why did you want to work on this campaign? </a:t>
            </a:r>
            <a:endParaRPr sz="2000">
              <a:solidFill>
                <a:srgbClr val="000000"/>
              </a:solidFill>
            </a:endParaRPr>
          </a:p>
          <a:p>
            <a:pPr marL="457200" lvl="0" indent="-355600" algn="l" rtl="0">
              <a:spcBef>
                <a:spcPts val="0"/>
              </a:spcBef>
              <a:spcAft>
                <a:spcPts val="0"/>
              </a:spcAft>
              <a:buClr>
                <a:srgbClr val="000000"/>
              </a:buClr>
              <a:buSzPts val="2000"/>
              <a:buAutoNum type="arabicPeriod"/>
            </a:pPr>
            <a:r>
              <a:rPr lang="en" sz="2000">
                <a:solidFill>
                  <a:srgbClr val="000000"/>
                </a:solidFill>
              </a:rPr>
              <a:t>How did you get involved in the campaign? </a:t>
            </a:r>
            <a:endParaRPr sz="2000">
              <a:solidFill>
                <a:srgbClr val="000000"/>
              </a:solidFill>
            </a:endParaRPr>
          </a:p>
          <a:p>
            <a:pPr marL="914400" lvl="1" indent="-342900" algn="l" rtl="0">
              <a:spcBef>
                <a:spcPts val="0"/>
              </a:spcBef>
              <a:spcAft>
                <a:spcPts val="0"/>
              </a:spcAft>
              <a:buClr>
                <a:srgbClr val="000000"/>
              </a:buClr>
              <a:buSzPts val="1800"/>
              <a:buChar char="○"/>
            </a:pPr>
            <a:r>
              <a:rPr lang="en" sz="1800">
                <a:solidFill>
                  <a:srgbClr val="000000"/>
                </a:solidFill>
              </a:rPr>
              <a:t>For most people, their answer is: someone asked them to get involved. </a:t>
            </a:r>
            <a:endParaRPr sz="1800">
              <a:solidFill>
                <a:srgbClr val="000000"/>
              </a:solidFill>
            </a:endParaRPr>
          </a:p>
          <a:p>
            <a:pPr marL="914400" lvl="1" indent="-342900" algn="l" rtl="0">
              <a:spcBef>
                <a:spcPts val="0"/>
              </a:spcBef>
              <a:spcAft>
                <a:spcPts val="0"/>
              </a:spcAft>
              <a:buClr>
                <a:srgbClr val="000000"/>
              </a:buClr>
              <a:buSzPts val="1800"/>
              <a:buChar char="○"/>
            </a:pPr>
            <a:r>
              <a:rPr lang="en" sz="1800">
                <a:solidFill>
                  <a:srgbClr val="000000"/>
                </a:solidFill>
              </a:rPr>
              <a:t>Note that if this is true for you, it means: someone organized you!!</a:t>
            </a:r>
            <a:endParaRPr sz="1800">
              <a:solidFill>
                <a:srgbClr val="000000"/>
              </a:solidFill>
            </a:endParaRPr>
          </a:p>
          <a:p>
            <a:pPr marL="914400" lvl="1" indent="-342900" algn="l" rtl="0">
              <a:spcBef>
                <a:spcPts val="0"/>
              </a:spcBef>
              <a:spcAft>
                <a:spcPts val="0"/>
              </a:spcAft>
              <a:buClr>
                <a:srgbClr val="000000"/>
              </a:buClr>
              <a:buSzPts val="1800"/>
              <a:buChar char="○"/>
            </a:pPr>
            <a:r>
              <a:rPr lang="en" sz="1800">
                <a:solidFill>
                  <a:srgbClr val="000000"/>
                </a:solidFill>
              </a:rPr>
              <a:t>Reflect on what they did and why it worked, and use these insights in your own organizing! </a:t>
            </a:r>
            <a:endParaRPr sz="1800">
              <a:solidFill>
                <a:srgbClr val="000000"/>
              </a:solidFill>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Google Shape;162;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I organize: </a:t>
            </a:r>
            <a:endParaRPr/>
          </a:p>
        </p:txBody>
      </p:sp>
      <p:sp>
        <p:nvSpPr>
          <p:cNvPr id="163" name="Google Shape;163;p30"/>
          <p:cNvSpPr txBox="1">
            <a:spLocks noGrp="1"/>
          </p:cNvSpPr>
          <p:nvPr>
            <p:ph type="body" idx="1"/>
          </p:nvPr>
        </p:nvSpPr>
        <p:spPr>
          <a:xfrm>
            <a:off x="311700" y="1565325"/>
            <a:ext cx="8520600" cy="2616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000000"/>
                </a:solidFill>
              </a:rPr>
              <a:t>“I liked who I was when I put myself out there with other people again and again. I was braver and kinder, more generous and more confident. I wanted to live in a world where my voice mattered, where I could see the people around me as comrades instead of competitors. The union was imperfect in ways that I knew as well as anyone, but it was the closest I had come to that kind of world.” </a:t>
            </a:r>
            <a:endParaRPr>
              <a:solidFill>
                <a:srgbClr val="000000"/>
              </a:solidFill>
            </a:endParaRPr>
          </a:p>
          <a:p>
            <a:pPr marL="0" lvl="0" indent="0" algn="l" rtl="0">
              <a:spcBef>
                <a:spcPts val="1200"/>
              </a:spcBef>
              <a:spcAft>
                <a:spcPts val="1200"/>
              </a:spcAft>
              <a:buNone/>
            </a:pPr>
            <a:endParaRPr>
              <a:solidFill>
                <a:srgbClr val="000000"/>
              </a:solidFill>
            </a:endParaRPr>
          </a:p>
        </p:txBody>
      </p:sp>
      <p:pic>
        <p:nvPicPr>
          <p:cNvPr id="164" name="Google Shape;164;p30"/>
          <p:cNvPicPr preferRelativeResize="0"/>
          <p:nvPr/>
        </p:nvPicPr>
        <p:blipFill>
          <a:blip r:embed="rId3">
            <a:alphaModFix/>
          </a:blip>
          <a:stretch>
            <a:fillRect/>
          </a:stretch>
        </p:blipFill>
        <p:spPr>
          <a:xfrm>
            <a:off x="6442220" y="3601820"/>
            <a:ext cx="2237750" cy="1298025"/>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Time to practice! </a:t>
            </a:r>
            <a:endParaRPr/>
          </a:p>
        </p:txBody>
      </p:sp>
      <p:sp>
        <p:nvSpPr>
          <p:cNvPr id="170" name="Google Shape;170;p31"/>
          <p:cNvSpPr txBox="1">
            <a:spLocks noGrp="1"/>
          </p:cNvSpPr>
          <p:nvPr>
            <p:ph type="body" idx="1"/>
          </p:nvPr>
        </p:nvSpPr>
        <p:spPr>
          <a:xfrm>
            <a:off x="416000" y="1595375"/>
            <a:ext cx="8520600" cy="3010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“Organizing requires you to learn the language of politics so well that it becomes your own. Like any other language, it takes a lot of practice, during which time you often feel awkward and unsure. (...) But eventually you learn to leave this scaffolding behind and speak as yourself.”   </a:t>
            </a:r>
            <a:endParaRPr>
              <a:solidFill>
                <a:srgbClr val="000000"/>
              </a:solidFill>
            </a:endParaRPr>
          </a:p>
          <a:p>
            <a:pPr marL="0" lvl="0" indent="0" algn="l" rtl="0">
              <a:spcBef>
                <a:spcPts val="1200"/>
              </a:spcBef>
              <a:spcAft>
                <a:spcPts val="1200"/>
              </a:spcAft>
              <a:buNone/>
            </a:pPr>
            <a:r>
              <a:rPr lang="en" sz="2400" b="1">
                <a:solidFill>
                  <a:schemeClr val="accent2"/>
                </a:solidFill>
              </a:rPr>
              <a:t>So let’s get practicing!!  :) </a:t>
            </a:r>
            <a:endParaRPr sz="2400" b="1">
              <a:solidFill>
                <a:schemeClr val="accent2"/>
              </a:solidFill>
            </a:endParaRPr>
          </a:p>
        </p:txBody>
      </p:sp>
      <p:pic>
        <p:nvPicPr>
          <p:cNvPr id="171" name="Google Shape;171;p31"/>
          <p:cNvPicPr preferRelativeResize="0"/>
          <p:nvPr/>
        </p:nvPicPr>
        <p:blipFill>
          <a:blip r:embed="rId3">
            <a:alphaModFix/>
          </a:blip>
          <a:stretch>
            <a:fillRect/>
          </a:stretch>
        </p:blipFill>
        <p:spPr>
          <a:xfrm>
            <a:off x="7260499" y="3882649"/>
            <a:ext cx="1571800" cy="9117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an organizing conversation? </a:t>
            </a:r>
            <a:endParaRPr/>
          </a:p>
        </p:txBody>
      </p:sp>
      <p:sp>
        <p:nvSpPr>
          <p:cNvPr id="69" name="Google Shape;69;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400">
                <a:solidFill>
                  <a:srgbClr val="000000"/>
                </a:solidFill>
              </a:rPr>
              <a:t>An organizing conversation: a conversation aimed at getting someone to do something. </a:t>
            </a:r>
            <a:endParaRPr sz="2400">
              <a:solidFill>
                <a:srgbClr val="000000"/>
              </a:solidFill>
            </a:endParaRPr>
          </a:p>
          <a:p>
            <a:pPr marL="0" lvl="0" indent="0" algn="l" rtl="0">
              <a:spcBef>
                <a:spcPts val="1200"/>
              </a:spcBef>
              <a:spcAft>
                <a:spcPts val="0"/>
              </a:spcAft>
              <a:buNone/>
            </a:pPr>
            <a:endParaRPr/>
          </a:p>
          <a:p>
            <a:pPr marL="0" lvl="0" indent="0" algn="l" rtl="0">
              <a:spcBef>
                <a:spcPts val="1200"/>
              </a:spcBef>
              <a:spcAft>
                <a:spcPts val="12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What is an organizing conversation</a:t>
            </a:r>
            <a:endParaRPr/>
          </a:p>
        </p:txBody>
      </p:sp>
      <p:sp>
        <p:nvSpPr>
          <p:cNvPr id="75" name="Google Shape;75;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2000">
                <a:solidFill>
                  <a:srgbClr val="000000"/>
                </a:solidFill>
              </a:rPr>
              <a:t>What are we trying to get the person to do? </a:t>
            </a:r>
            <a:endParaRPr sz="2000">
              <a:solidFill>
                <a:srgbClr val="000000"/>
              </a:solidFill>
            </a:endParaRPr>
          </a:p>
          <a:p>
            <a:pPr marL="0" lvl="0" indent="0" algn="l" rtl="0">
              <a:spcBef>
                <a:spcPts val="1200"/>
              </a:spcBef>
              <a:spcAft>
                <a:spcPts val="0"/>
              </a:spcAft>
              <a:buNone/>
            </a:pPr>
            <a:r>
              <a:rPr lang="en" sz="2000">
                <a:solidFill>
                  <a:srgbClr val="000000"/>
                </a:solidFill>
              </a:rPr>
              <a:t>In many cases: </a:t>
            </a:r>
            <a:r>
              <a:rPr lang="en" sz="2000" b="1">
                <a:solidFill>
                  <a:srgbClr val="000000"/>
                </a:solidFill>
              </a:rPr>
              <a:t>sign a card! </a:t>
            </a:r>
            <a:endParaRPr sz="2000" b="1">
              <a:solidFill>
                <a:srgbClr val="000000"/>
              </a:solidFill>
            </a:endParaRPr>
          </a:p>
          <a:p>
            <a:pPr marL="0" lvl="0" indent="0" algn="l" rtl="0">
              <a:spcBef>
                <a:spcPts val="1200"/>
              </a:spcBef>
              <a:spcAft>
                <a:spcPts val="0"/>
              </a:spcAft>
              <a:buNone/>
            </a:pPr>
            <a:r>
              <a:rPr lang="en" sz="2000" b="1">
                <a:solidFill>
                  <a:srgbClr val="000000"/>
                </a:solidFill>
              </a:rPr>
              <a:t>But not all cases! </a:t>
            </a:r>
            <a:r>
              <a:rPr lang="en" sz="2000">
                <a:solidFill>
                  <a:srgbClr val="000000"/>
                </a:solidFill>
              </a:rPr>
              <a:t>You can have an organizing conversation to achieve any goal you like. </a:t>
            </a:r>
            <a:endParaRPr sz="2000">
              <a:solidFill>
                <a:srgbClr val="000000"/>
              </a:solidFill>
            </a:endParaRPr>
          </a:p>
          <a:p>
            <a:pPr marL="0" lvl="0" indent="0" algn="l" rtl="0">
              <a:spcBef>
                <a:spcPts val="1200"/>
              </a:spcBef>
              <a:spcAft>
                <a:spcPts val="1200"/>
              </a:spcAft>
              <a:buNone/>
            </a:pPr>
            <a:r>
              <a:rPr lang="en" sz="2000">
                <a:solidFill>
                  <a:srgbClr val="000000"/>
                </a:solidFill>
              </a:rPr>
              <a:t>On this campaign, </a:t>
            </a:r>
            <a:r>
              <a:rPr lang="en" sz="2000" b="1">
                <a:solidFill>
                  <a:srgbClr val="000000"/>
                </a:solidFill>
              </a:rPr>
              <a:t>when might we need to have organizing conversations where the aim isn’t to have someone sign a card? </a:t>
            </a:r>
            <a:endParaRPr sz="2000" b="1">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How can I get someone to do something, as a result of a conversation?? </a:t>
            </a:r>
            <a:endParaRPr/>
          </a:p>
        </p:txBody>
      </p:sp>
      <p:sp>
        <p:nvSpPr>
          <p:cNvPr id="81" name="Google Shape;81;p17"/>
          <p:cNvSpPr txBox="1">
            <a:spLocks noGrp="1"/>
          </p:cNvSpPr>
          <p:nvPr>
            <p:ph type="body" idx="1"/>
          </p:nvPr>
        </p:nvSpPr>
        <p:spPr>
          <a:xfrm>
            <a:off x="311700" y="863550"/>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a:p>
            <a:pPr marL="0" lvl="0" indent="0" algn="l" rtl="0">
              <a:spcBef>
                <a:spcPts val="1200"/>
              </a:spcBef>
              <a:spcAft>
                <a:spcPts val="0"/>
              </a:spcAft>
              <a:buNone/>
            </a:pPr>
            <a:endParaRPr>
              <a:solidFill>
                <a:srgbClr val="000000"/>
              </a:solidFill>
            </a:endParaRPr>
          </a:p>
          <a:p>
            <a:pPr marL="0" lvl="0" indent="0" algn="l" rtl="0">
              <a:spcBef>
                <a:spcPts val="1200"/>
              </a:spcBef>
              <a:spcAft>
                <a:spcPts val="0"/>
              </a:spcAft>
              <a:buNone/>
            </a:pPr>
            <a:r>
              <a:rPr lang="en">
                <a:solidFill>
                  <a:srgbClr val="000000"/>
                </a:solidFill>
              </a:rPr>
              <a:t>“Your job as an organizer was to find out what it was that people wanted to be different in their lives, and then to persuade people that it mattered whether they decided to do something about it. This is not the same thing as persuading people that the thing itself matters: they usually know it does. </a:t>
            </a:r>
            <a:r>
              <a:rPr lang="en" b="1">
                <a:solidFill>
                  <a:srgbClr val="000000"/>
                </a:solidFill>
              </a:rPr>
              <a:t>The task is to persuade people that </a:t>
            </a:r>
            <a:r>
              <a:rPr lang="en" b="1" i="1">
                <a:solidFill>
                  <a:srgbClr val="000000"/>
                </a:solidFill>
              </a:rPr>
              <a:t>they</a:t>
            </a:r>
            <a:r>
              <a:rPr lang="en" b="1">
                <a:solidFill>
                  <a:srgbClr val="000000"/>
                </a:solidFill>
              </a:rPr>
              <a:t> matter: they know they usually don’t.</a:t>
            </a:r>
            <a:r>
              <a:rPr lang="en">
                <a:solidFill>
                  <a:srgbClr val="000000"/>
                </a:solidFill>
              </a:rPr>
              <a:t>”   </a:t>
            </a:r>
            <a:endParaRPr>
              <a:solidFill>
                <a:srgbClr val="000000"/>
              </a:solidFill>
            </a:endParaRPr>
          </a:p>
          <a:p>
            <a:pPr marL="0" lvl="0" indent="0" algn="l" rtl="0">
              <a:spcBef>
                <a:spcPts val="1200"/>
              </a:spcBef>
              <a:spcAft>
                <a:spcPts val="1200"/>
              </a:spcAft>
              <a:buNone/>
            </a:pPr>
            <a:endParaRPr i="1">
              <a:solidFill>
                <a:srgbClr val="000000"/>
              </a:solidFill>
            </a:endParaRPr>
          </a:p>
        </p:txBody>
      </p:sp>
      <p:pic>
        <p:nvPicPr>
          <p:cNvPr id="82" name="Google Shape;82;p17"/>
          <p:cNvPicPr preferRelativeResize="0"/>
          <p:nvPr/>
        </p:nvPicPr>
        <p:blipFill>
          <a:blip r:embed="rId3">
            <a:alphaModFix/>
          </a:blip>
          <a:stretch>
            <a:fillRect/>
          </a:stretch>
        </p:blipFill>
        <p:spPr>
          <a:xfrm>
            <a:off x="6594545" y="3636970"/>
            <a:ext cx="2237750" cy="12980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Semantics for Organizing </a:t>
            </a:r>
            <a:endParaRPr/>
          </a:p>
        </p:txBody>
      </p:sp>
      <p:sp>
        <p:nvSpPr>
          <p:cNvPr id="88" name="Google Shape;88;p18"/>
          <p:cNvSpPr txBox="1">
            <a:spLocks noGrp="1"/>
          </p:cNvSpPr>
          <p:nvPr>
            <p:ph type="body" idx="1"/>
          </p:nvPr>
        </p:nvSpPr>
        <p:spPr>
          <a:xfrm>
            <a:off x="311700" y="1252075"/>
            <a:ext cx="8520600" cy="3551100"/>
          </a:xfrm>
          <a:prstGeom prst="rect">
            <a:avLst/>
          </a:prstGeom>
        </p:spPr>
        <p:txBody>
          <a:bodyPr spcFirstLastPara="1" wrap="square" lIns="91425" tIns="91425" rIns="91425" bIns="91425" anchor="t" anchorCtr="0">
            <a:normAutofit fontScale="32500"/>
          </a:bodyPr>
          <a:lstStyle/>
          <a:p>
            <a:pPr marL="457200" lvl="0" indent="-377190" algn="l" rtl="0">
              <a:spcBef>
                <a:spcPts val="0"/>
              </a:spcBef>
              <a:spcAft>
                <a:spcPts val="0"/>
              </a:spcAft>
              <a:buClr>
                <a:srgbClr val="000000"/>
              </a:buClr>
              <a:buSzPct val="100000"/>
              <a:buChar char="●"/>
            </a:pPr>
            <a:r>
              <a:rPr lang="en" sz="7200">
                <a:solidFill>
                  <a:srgbClr val="000000"/>
                </a:solidFill>
              </a:rPr>
              <a:t>You don’t want someone to leave the conversation seeing themselves as in need of services from the union. </a:t>
            </a:r>
            <a:endParaRPr sz="7200">
              <a:solidFill>
                <a:srgbClr val="000000"/>
              </a:solidFill>
            </a:endParaRPr>
          </a:p>
          <a:p>
            <a:pPr marL="457200" lvl="0" indent="-377190" algn="l" rtl="0">
              <a:spcBef>
                <a:spcPts val="0"/>
              </a:spcBef>
              <a:spcAft>
                <a:spcPts val="0"/>
              </a:spcAft>
              <a:buClr>
                <a:srgbClr val="000000"/>
              </a:buClr>
              <a:buSzPct val="100000"/>
              <a:buChar char="●"/>
            </a:pPr>
            <a:r>
              <a:rPr lang="en" sz="7200">
                <a:solidFill>
                  <a:srgbClr val="000000"/>
                </a:solidFill>
              </a:rPr>
              <a:t>You want them to see themselves as having to do something in order to get the thing they want. </a:t>
            </a:r>
            <a:endParaRPr sz="7200">
              <a:solidFill>
                <a:srgbClr val="000000"/>
              </a:solidFill>
            </a:endParaRPr>
          </a:p>
          <a:p>
            <a:pPr marL="457200" lvl="0" indent="-377190" algn="l" rtl="0">
              <a:spcBef>
                <a:spcPts val="0"/>
              </a:spcBef>
              <a:spcAft>
                <a:spcPts val="0"/>
              </a:spcAft>
              <a:buClr>
                <a:srgbClr val="000000"/>
              </a:buClr>
              <a:buSzPct val="100000"/>
              <a:buChar char="●"/>
            </a:pPr>
            <a:r>
              <a:rPr lang="en" sz="7200" b="1">
                <a:solidFill>
                  <a:srgbClr val="000000"/>
                </a:solidFill>
              </a:rPr>
              <a:t>Words/phrases to reach for</a:t>
            </a:r>
            <a:r>
              <a:rPr lang="en" sz="7200">
                <a:solidFill>
                  <a:srgbClr val="000000"/>
                </a:solidFill>
              </a:rPr>
              <a:t> : you, you and your colleagues, great work!</a:t>
            </a:r>
            <a:endParaRPr sz="7200">
              <a:solidFill>
                <a:srgbClr val="000000"/>
              </a:solidFill>
            </a:endParaRPr>
          </a:p>
          <a:p>
            <a:pPr marL="457200" lvl="0" indent="-377190" algn="l" rtl="0">
              <a:spcBef>
                <a:spcPts val="0"/>
              </a:spcBef>
              <a:spcAft>
                <a:spcPts val="0"/>
              </a:spcAft>
              <a:buClr>
                <a:srgbClr val="000000"/>
              </a:buClr>
              <a:buSzPct val="100000"/>
              <a:buChar char="●"/>
            </a:pPr>
            <a:r>
              <a:rPr lang="en" sz="7200" b="1">
                <a:solidFill>
                  <a:srgbClr val="000000"/>
                </a:solidFill>
              </a:rPr>
              <a:t>Words/phrases to avoid:</a:t>
            </a:r>
            <a:r>
              <a:rPr lang="en" sz="7200">
                <a:solidFill>
                  <a:srgbClr val="000000"/>
                </a:solidFill>
              </a:rPr>
              <a:t> we, </a:t>
            </a:r>
            <a:r>
              <a:rPr lang="en" sz="8800" b="1" i="1">
                <a:solidFill>
                  <a:srgbClr val="FF0000"/>
                </a:solidFill>
              </a:rPr>
              <a:t>the union</a:t>
            </a:r>
            <a:r>
              <a:rPr lang="en" sz="8000" b="1">
                <a:solidFill>
                  <a:srgbClr val="FF0000"/>
                </a:solidFill>
              </a:rPr>
              <a:t>,</a:t>
            </a:r>
            <a:r>
              <a:rPr lang="en" sz="7200" b="1">
                <a:solidFill>
                  <a:srgbClr val="FF0000"/>
                </a:solidFill>
              </a:rPr>
              <a:t> </a:t>
            </a:r>
            <a:r>
              <a:rPr lang="en" sz="7200">
                <a:solidFill>
                  <a:srgbClr val="000000"/>
                </a:solidFill>
              </a:rPr>
              <a:t>thank you </a:t>
            </a:r>
            <a:endParaRPr sz="7200">
              <a:solidFill>
                <a:srgbClr val="000000"/>
              </a:solidFill>
            </a:endParaRPr>
          </a:p>
          <a:p>
            <a:pPr marL="0" lvl="0" indent="0" algn="l" rtl="0">
              <a:spcBef>
                <a:spcPts val="1200"/>
              </a:spcBef>
              <a:spcAft>
                <a:spcPts val="120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8">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dirty="0"/>
              <a:t>Examples </a:t>
            </a:r>
            <a:r>
              <a:rPr lang="en-CA" dirty="0"/>
              <a:t>f</a:t>
            </a:r>
            <a:r>
              <a:rPr lang="en" dirty="0"/>
              <a:t>rom your worksheets </a:t>
            </a:r>
            <a:endParaRPr dirty="0"/>
          </a:p>
        </p:txBody>
      </p:sp>
      <p:sp>
        <p:nvSpPr>
          <p:cNvPr id="94" name="Google Shape;94;p19"/>
          <p:cNvSpPr txBox="1">
            <a:spLocks noGrp="1"/>
          </p:cNvSpPr>
          <p:nvPr>
            <p:ph type="body" idx="1"/>
          </p:nvPr>
        </p:nvSpPr>
        <p:spPr>
          <a:xfrm>
            <a:off x="311700" y="1152475"/>
            <a:ext cx="8520600" cy="3700200"/>
          </a:xfrm>
          <a:prstGeom prst="rect">
            <a:avLst/>
          </a:prstGeom>
        </p:spPr>
        <p:txBody>
          <a:bodyPr spcFirstLastPara="1" wrap="square" lIns="91425" tIns="91425" rIns="91425" bIns="91425" anchor="t" anchorCtr="0">
            <a:normAutofit fontScale="47500" lnSpcReduction="20000"/>
          </a:bodyPr>
          <a:lstStyle/>
          <a:p>
            <a:pPr marL="0" lvl="0" indent="0" algn="l" rtl="0">
              <a:spcBef>
                <a:spcPts val="0"/>
              </a:spcBef>
              <a:spcAft>
                <a:spcPts val="0"/>
              </a:spcAft>
              <a:buNone/>
            </a:pPr>
            <a:r>
              <a:rPr lang="en" sz="2900">
                <a:solidFill>
                  <a:srgbClr val="000000"/>
                </a:solidFill>
              </a:rPr>
              <a:t>7</a:t>
            </a:r>
            <a:r>
              <a:rPr lang="en" sz="3350">
                <a:solidFill>
                  <a:srgbClr val="000000"/>
                </a:solidFill>
              </a:rPr>
              <a:t>. </a:t>
            </a:r>
            <a:endParaRPr sz="3350">
              <a:solidFill>
                <a:srgbClr val="000000"/>
              </a:solidFill>
            </a:endParaRPr>
          </a:p>
          <a:p>
            <a:pPr marL="0" lvl="0" indent="0" algn="l" rtl="0">
              <a:spcBef>
                <a:spcPts val="1200"/>
              </a:spcBef>
              <a:spcAft>
                <a:spcPts val="0"/>
              </a:spcAft>
              <a:buNone/>
            </a:pPr>
            <a:r>
              <a:rPr lang="en" sz="3350">
                <a:solidFill>
                  <a:srgbClr val="FF0000"/>
                </a:solidFill>
              </a:rPr>
              <a:t>Bad = </a:t>
            </a:r>
            <a:r>
              <a:rPr lang="en" sz="3350">
                <a:solidFill>
                  <a:srgbClr val="000000"/>
                </a:solidFill>
              </a:rPr>
              <a:t>There’s lots of benefits to being a union member, you can call our</a:t>
            </a:r>
            <a:endParaRPr sz="3350">
              <a:solidFill>
                <a:srgbClr val="000000"/>
              </a:solidFill>
            </a:endParaRPr>
          </a:p>
          <a:p>
            <a:pPr marL="0" lvl="0" indent="0" algn="l" rtl="0">
              <a:spcBef>
                <a:spcPts val="1200"/>
              </a:spcBef>
              <a:spcAft>
                <a:spcPts val="0"/>
              </a:spcAft>
              <a:buNone/>
            </a:pPr>
            <a:r>
              <a:rPr lang="en" sz="3350">
                <a:solidFill>
                  <a:srgbClr val="000000"/>
                </a:solidFill>
              </a:rPr>
              <a:t>number when you get in trouble, including for legal representation.</a:t>
            </a:r>
            <a:endParaRPr sz="3350">
              <a:solidFill>
                <a:srgbClr val="000000"/>
              </a:solidFill>
            </a:endParaRPr>
          </a:p>
          <a:p>
            <a:pPr marL="0" lvl="0" indent="0" algn="l" rtl="0">
              <a:spcBef>
                <a:spcPts val="1200"/>
              </a:spcBef>
              <a:spcAft>
                <a:spcPts val="0"/>
              </a:spcAft>
              <a:buNone/>
            </a:pPr>
            <a:r>
              <a:rPr lang="en" sz="3350">
                <a:solidFill>
                  <a:srgbClr val="38761D"/>
                </a:solidFill>
              </a:rPr>
              <a:t>Better =</a:t>
            </a:r>
            <a:endParaRPr sz="3350">
              <a:solidFill>
                <a:srgbClr val="38761D"/>
              </a:solidFill>
            </a:endParaRPr>
          </a:p>
          <a:p>
            <a:pPr marL="0" lvl="0" indent="0" algn="l" rtl="0">
              <a:spcBef>
                <a:spcPts val="1200"/>
              </a:spcBef>
              <a:spcAft>
                <a:spcPts val="0"/>
              </a:spcAft>
              <a:buNone/>
            </a:pPr>
            <a:r>
              <a:rPr lang="en" sz="2900">
                <a:solidFill>
                  <a:srgbClr val="000000"/>
                </a:solidFill>
              </a:rPr>
              <a:t>________________________________________________________</a:t>
            </a:r>
            <a:endParaRPr sz="2900">
              <a:solidFill>
                <a:srgbClr val="000000"/>
              </a:solidFill>
            </a:endParaRPr>
          </a:p>
          <a:p>
            <a:pPr marL="0" lvl="0" indent="0" algn="l" rtl="0">
              <a:spcBef>
                <a:spcPts val="1200"/>
              </a:spcBef>
              <a:spcAft>
                <a:spcPts val="0"/>
              </a:spcAft>
              <a:buNone/>
            </a:pPr>
            <a:r>
              <a:rPr lang="en" sz="2900">
                <a:solidFill>
                  <a:srgbClr val="000000"/>
                </a:solidFill>
              </a:rPr>
              <a:t>8.</a:t>
            </a:r>
            <a:endParaRPr sz="2900">
              <a:solidFill>
                <a:srgbClr val="000000"/>
              </a:solidFill>
            </a:endParaRPr>
          </a:p>
          <a:p>
            <a:pPr marL="0" lvl="0" indent="0" algn="l" rtl="0">
              <a:spcBef>
                <a:spcPts val="1200"/>
              </a:spcBef>
              <a:spcAft>
                <a:spcPts val="0"/>
              </a:spcAft>
              <a:buNone/>
            </a:pPr>
            <a:r>
              <a:rPr lang="en" sz="3350">
                <a:solidFill>
                  <a:srgbClr val="FF0000"/>
                </a:solidFill>
              </a:rPr>
              <a:t>Bad = </a:t>
            </a:r>
            <a:r>
              <a:rPr lang="en" sz="3350">
                <a:solidFill>
                  <a:srgbClr val="000000"/>
                </a:solidFill>
              </a:rPr>
              <a:t>The union fights for better pay and working conditions for you!</a:t>
            </a:r>
            <a:endParaRPr sz="3350">
              <a:solidFill>
                <a:srgbClr val="000000"/>
              </a:solidFill>
            </a:endParaRPr>
          </a:p>
          <a:p>
            <a:pPr marL="0" lvl="0" indent="0" algn="l" rtl="0">
              <a:spcBef>
                <a:spcPts val="1200"/>
              </a:spcBef>
              <a:spcAft>
                <a:spcPts val="0"/>
              </a:spcAft>
              <a:buNone/>
            </a:pPr>
            <a:r>
              <a:rPr lang="en" sz="3350">
                <a:solidFill>
                  <a:srgbClr val="274E13"/>
                </a:solidFill>
              </a:rPr>
              <a:t>Better =</a:t>
            </a:r>
            <a:endParaRPr sz="3350">
              <a:solidFill>
                <a:srgbClr val="274E13"/>
              </a:solidFill>
            </a:endParaRPr>
          </a:p>
          <a:p>
            <a:pPr marL="0" lvl="0" indent="0" algn="l" rtl="0">
              <a:spcBef>
                <a:spcPts val="1200"/>
              </a:spcBef>
              <a:spcAft>
                <a:spcPts val="0"/>
              </a:spcAft>
              <a:buNone/>
            </a:pPr>
            <a:r>
              <a:rPr lang="en" sz="2900">
                <a:solidFill>
                  <a:srgbClr val="000000"/>
                </a:solidFill>
              </a:rPr>
              <a:t>________________________________________________________</a:t>
            </a:r>
            <a:endParaRPr sz="2900">
              <a:solidFill>
                <a:srgbClr val="000000"/>
              </a:solidFill>
            </a:endParaRPr>
          </a:p>
          <a:p>
            <a:pPr marL="0" lvl="0" indent="0" algn="l" rtl="0">
              <a:spcBef>
                <a:spcPts val="1200"/>
              </a:spcBef>
              <a:spcAft>
                <a:spcPts val="1200"/>
              </a:spcAft>
              <a:buNone/>
            </a:pP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Structure </a:t>
            </a:r>
            <a:endParaRPr/>
          </a:p>
        </p:txBody>
      </p:sp>
      <p:sp>
        <p:nvSpPr>
          <p:cNvPr id="100" name="Google Shape;100;p20"/>
          <p:cNvSpPr txBox="1">
            <a:spLocks noGrp="1"/>
          </p:cNvSpPr>
          <p:nvPr>
            <p:ph type="body" idx="1"/>
          </p:nvPr>
        </p:nvSpPr>
        <p:spPr>
          <a:xfrm>
            <a:off x="311700" y="1095800"/>
            <a:ext cx="8520600" cy="3110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arenR"/>
            </a:pPr>
            <a:r>
              <a:rPr lang="en" b="1"/>
              <a:t>Introduction</a:t>
            </a:r>
            <a:endParaRPr b="1"/>
          </a:p>
          <a:p>
            <a:pPr marL="914400" lvl="1" indent="-342900" algn="l" rtl="0">
              <a:spcBef>
                <a:spcPts val="0"/>
              </a:spcBef>
              <a:spcAft>
                <a:spcPts val="0"/>
              </a:spcAft>
              <a:buSzPts val="1800"/>
              <a:buChar char="●"/>
            </a:pPr>
            <a:r>
              <a:rPr lang="en" sz="1800"/>
              <a:t>Introduce yourself!</a:t>
            </a:r>
            <a:endParaRPr sz="1800"/>
          </a:p>
          <a:p>
            <a:pPr marL="457200" lvl="0" indent="-342900" algn="l" rtl="0">
              <a:spcBef>
                <a:spcPts val="0"/>
              </a:spcBef>
              <a:spcAft>
                <a:spcPts val="0"/>
              </a:spcAft>
              <a:buSzPts val="1800"/>
              <a:buAutoNum type="arabicParenR"/>
            </a:pPr>
            <a:r>
              <a:rPr lang="en" b="1"/>
              <a:t>Issues and Agitation</a:t>
            </a:r>
            <a:endParaRPr b="1"/>
          </a:p>
          <a:p>
            <a:pPr marL="914400" lvl="1" indent="-342900" algn="l" rtl="0">
              <a:spcBef>
                <a:spcPts val="0"/>
              </a:spcBef>
              <a:spcAft>
                <a:spcPts val="0"/>
              </a:spcAft>
              <a:buSzPts val="1800"/>
              <a:buChar char="●"/>
            </a:pPr>
            <a:r>
              <a:rPr lang="en" sz="1800"/>
              <a:t>Get them fired up! </a:t>
            </a:r>
            <a:endParaRPr sz="1800"/>
          </a:p>
          <a:p>
            <a:pPr marL="457200" lvl="0" indent="-342900" algn="l" rtl="0">
              <a:spcBef>
                <a:spcPts val="0"/>
              </a:spcBef>
              <a:spcAft>
                <a:spcPts val="0"/>
              </a:spcAft>
              <a:buSzPts val="1800"/>
              <a:buAutoNum type="arabicParenR"/>
            </a:pPr>
            <a:r>
              <a:rPr lang="en" b="1"/>
              <a:t>Education</a:t>
            </a:r>
            <a:endParaRPr b="1"/>
          </a:p>
          <a:p>
            <a:pPr marL="914400" lvl="1" indent="-342900" algn="l" rtl="0">
              <a:spcBef>
                <a:spcPts val="0"/>
              </a:spcBef>
              <a:spcAft>
                <a:spcPts val="0"/>
              </a:spcAft>
              <a:buSzPts val="1800"/>
              <a:buChar char="●"/>
            </a:pPr>
            <a:r>
              <a:rPr lang="en" sz="1800"/>
              <a:t>Frame your ask as a solution to their frustrations.</a:t>
            </a:r>
            <a:endParaRPr sz="1800"/>
          </a:p>
          <a:p>
            <a:pPr marL="457200" lvl="0" indent="-342900" algn="l" rtl="0">
              <a:spcBef>
                <a:spcPts val="0"/>
              </a:spcBef>
              <a:spcAft>
                <a:spcPts val="0"/>
              </a:spcAft>
              <a:buSzPts val="1800"/>
              <a:buAutoNum type="arabicParenR"/>
            </a:pPr>
            <a:r>
              <a:rPr lang="en" b="1"/>
              <a:t>Call the Question</a:t>
            </a:r>
            <a:endParaRPr b="1"/>
          </a:p>
          <a:p>
            <a:pPr marL="914400" lvl="1" indent="-342900" algn="l" rtl="0">
              <a:spcBef>
                <a:spcPts val="0"/>
              </a:spcBef>
              <a:spcAft>
                <a:spcPts val="0"/>
              </a:spcAft>
              <a:buSzPts val="1800"/>
              <a:buChar char="●"/>
            </a:pPr>
            <a:r>
              <a:rPr lang="en" sz="1800"/>
              <a:t>Make your ask. Wait for an answer. Even if it’s painful.</a:t>
            </a:r>
            <a:endParaRPr sz="1800"/>
          </a:p>
          <a:p>
            <a:pPr marL="457200" lvl="0" indent="-342900" algn="l" rtl="0">
              <a:spcBef>
                <a:spcPts val="0"/>
              </a:spcBef>
              <a:spcAft>
                <a:spcPts val="0"/>
              </a:spcAft>
              <a:buSzPts val="1800"/>
              <a:buAutoNum type="arabicParenR"/>
            </a:pPr>
            <a:r>
              <a:rPr lang="en" b="1"/>
              <a:t>Inoculation</a:t>
            </a:r>
            <a:endParaRPr b="1"/>
          </a:p>
          <a:p>
            <a:pPr marL="914400" lvl="1" indent="-342900" algn="l" rtl="0">
              <a:spcBef>
                <a:spcPts val="0"/>
              </a:spcBef>
              <a:spcAft>
                <a:spcPts val="0"/>
              </a:spcAft>
              <a:buSzPts val="1800"/>
              <a:buChar char="●"/>
            </a:pPr>
            <a:r>
              <a:rPr lang="en" sz="1800"/>
              <a:t>Prepare them for the worst so it doesn’t scare them later! </a:t>
            </a:r>
            <a:endParaRPr sz="1800"/>
          </a:p>
          <a:p>
            <a:pPr marL="457200" lvl="0" indent="-342900" algn="l" rtl="0">
              <a:spcBef>
                <a:spcPts val="0"/>
              </a:spcBef>
              <a:spcAft>
                <a:spcPts val="0"/>
              </a:spcAft>
              <a:buSzPts val="1800"/>
              <a:buAutoNum type="arabicParenR"/>
            </a:pPr>
            <a:r>
              <a:rPr lang="en" b="1"/>
              <a:t>Follow-up </a:t>
            </a:r>
            <a:endParaRPr b="1"/>
          </a:p>
          <a:p>
            <a:pPr marL="914400" lvl="1" indent="-342900" algn="l" rtl="0">
              <a:spcBef>
                <a:spcPts val="0"/>
              </a:spcBef>
              <a:spcAft>
                <a:spcPts val="0"/>
              </a:spcAft>
              <a:buSzPts val="1800"/>
              <a:buChar char="●"/>
            </a:pPr>
            <a:r>
              <a:rPr lang="en" sz="1800"/>
              <a:t>Maintain the relationship and keep good notes! </a:t>
            </a:r>
            <a:endParaRPr sz="1800"/>
          </a:p>
        </p:txBody>
      </p:sp>
      <p:pic>
        <p:nvPicPr>
          <p:cNvPr id="101" name="Google Shape;101;p20"/>
          <p:cNvPicPr preferRelativeResize="0"/>
          <p:nvPr/>
        </p:nvPicPr>
        <p:blipFill>
          <a:blip r:embed="rId3">
            <a:alphaModFix/>
          </a:blip>
          <a:stretch>
            <a:fillRect/>
          </a:stretch>
        </p:blipFill>
        <p:spPr>
          <a:xfrm>
            <a:off x="7260038" y="671875"/>
            <a:ext cx="1762125" cy="25908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Structure</a:t>
            </a:r>
            <a:endParaRPr/>
          </a:p>
        </p:txBody>
      </p:sp>
      <p:sp>
        <p:nvSpPr>
          <p:cNvPr id="107" name="Google Shape;107;p21"/>
          <p:cNvSpPr txBox="1">
            <a:spLocks noGrp="1"/>
          </p:cNvSpPr>
          <p:nvPr>
            <p:ph type="body" idx="1"/>
          </p:nvPr>
        </p:nvSpPr>
        <p:spPr>
          <a:xfrm>
            <a:off x="311700" y="1095800"/>
            <a:ext cx="8520600" cy="31101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arenR"/>
            </a:pPr>
            <a:r>
              <a:rPr lang="en" b="1"/>
              <a:t>Introduction</a:t>
            </a:r>
            <a:endParaRPr b="1"/>
          </a:p>
          <a:p>
            <a:pPr marL="914400" lvl="1" indent="-342900" algn="l" rtl="0">
              <a:spcBef>
                <a:spcPts val="0"/>
              </a:spcBef>
              <a:spcAft>
                <a:spcPts val="0"/>
              </a:spcAft>
              <a:buSzPts val="1800"/>
              <a:buChar char="●"/>
            </a:pPr>
            <a:r>
              <a:rPr lang="en" sz="1800"/>
              <a:t>Introduce yourself! Make use of personal connections. </a:t>
            </a:r>
            <a:endParaRPr sz="1800"/>
          </a:p>
          <a:p>
            <a:pPr marL="457200" lvl="0" indent="-342900" algn="l" rtl="0">
              <a:spcBef>
                <a:spcPts val="0"/>
              </a:spcBef>
              <a:spcAft>
                <a:spcPts val="0"/>
              </a:spcAft>
              <a:buClr>
                <a:srgbClr val="A64D79"/>
              </a:buClr>
              <a:buSzPts val="1800"/>
              <a:buAutoNum type="arabicParenR"/>
            </a:pPr>
            <a:r>
              <a:rPr lang="en" b="1">
                <a:solidFill>
                  <a:srgbClr val="A64D79"/>
                </a:solidFill>
              </a:rPr>
              <a:t>Issues and Agitation</a:t>
            </a:r>
            <a:endParaRPr b="1">
              <a:solidFill>
                <a:srgbClr val="A64D79"/>
              </a:solidFill>
            </a:endParaRPr>
          </a:p>
          <a:p>
            <a:pPr marL="914400" lvl="1" indent="-342900" algn="l" rtl="0">
              <a:spcBef>
                <a:spcPts val="0"/>
              </a:spcBef>
              <a:spcAft>
                <a:spcPts val="0"/>
              </a:spcAft>
              <a:buSzPts val="1800"/>
              <a:buChar char="●"/>
            </a:pPr>
            <a:r>
              <a:rPr lang="en" sz="1800"/>
              <a:t>Get them fired up! </a:t>
            </a:r>
            <a:endParaRPr sz="1800"/>
          </a:p>
          <a:p>
            <a:pPr marL="457200" lvl="0" indent="-342900" algn="l" rtl="0">
              <a:spcBef>
                <a:spcPts val="0"/>
              </a:spcBef>
              <a:spcAft>
                <a:spcPts val="0"/>
              </a:spcAft>
              <a:buClr>
                <a:srgbClr val="A64D79"/>
              </a:buClr>
              <a:buSzPts val="1800"/>
              <a:buAutoNum type="arabicParenR"/>
            </a:pPr>
            <a:r>
              <a:rPr lang="en" b="1">
                <a:solidFill>
                  <a:srgbClr val="A64D79"/>
                </a:solidFill>
              </a:rPr>
              <a:t>Education</a:t>
            </a:r>
            <a:endParaRPr b="1">
              <a:solidFill>
                <a:srgbClr val="A64D79"/>
              </a:solidFill>
            </a:endParaRPr>
          </a:p>
          <a:p>
            <a:pPr marL="914400" lvl="1" indent="-342900" algn="l" rtl="0">
              <a:spcBef>
                <a:spcPts val="0"/>
              </a:spcBef>
              <a:spcAft>
                <a:spcPts val="0"/>
              </a:spcAft>
              <a:buSzPts val="1800"/>
              <a:buChar char="●"/>
            </a:pPr>
            <a:r>
              <a:rPr lang="en" sz="1800"/>
              <a:t>Frame your ask as a solution to their frustrations.</a:t>
            </a:r>
            <a:endParaRPr sz="1800"/>
          </a:p>
          <a:p>
            <a:pPr marL="457200" lvl="0" indent="-342900" algn="l" rtl="0">
              <a:spcBef>
                <a:spcPts val="0"/>
              </a:spcBef>
              <a:spcAft>
                <a:spcPts val="0"/>
              </a:spcAft>
              <a:buClr>
                <a:srgbClr val="A64D79"/>
              </a:buClr>
              <a:buSzPts val="1800"/>
              <a:buAutoNum type="arabicParenR"/>
            </a:pPr>
            <a:r>
              <a:rPr lang="en" b="1">
                <a:solidFill>
                  <a:srgbClr val="A64D79"/>
                </a:solidFill>
              </a:rPr>
              <a:t>Call the Question</a:t>
            </a:r>
            <a:endParaRPr b="1">
              <a:solidFill>
                <a:srgbClr val="A64D79"/>
              </a:solidFill>
            </a:endParaRPr>
          </a:p>
          <a:p>
            <a:pPr marL="914400" lvl="1" indent="-342900" algn="l" rtl="0">
              <a:spcBef>
                <a:spcPts val="0"/>
              </a:spcBef>
              <a:spcAft>
                <a:spcPts val="0"/>
              </a:spcAft>
              <a:buSzPts val="1800"/>
              <a:buChar char="●"/>
            </a:pPr>
            <a:r>
              <a:rPr lang="en" sz="1800"/>
              <a:t>Make your ask. Wait for an answer. Even if it’s painful.</a:t>
            </a:r>
            <a:endParaRPr sz="1800"/>
          </a:p>
          <a:p>
            <a:pPr marL="457200" lvl="0" indent="-342900" algn="l" rtl="0">
              <a:spcBef>
                <a:spcPts val="0"/>
              </a:spcBef>
              <a:spcAft>
                <a:spcPts val="0"/>
              </a:spcAft>
              <a:buClr>
                <a:srgbClr val="A64D79"/>
              </a:buClr>
              <a:buSzPts val="1800"/>
              <a:buAutoNum type="arabicParenR"/>
            </a:pPr>
            <a:r>
              <a:rPr lang="en" b="1">
                <a:solidFill>
                  <a:srgbClr val="A64D79"/>
                </a:solidFill>
              </a:rPr>
              <a:t>Inoculation</a:t>
            </a:r>
            <a:endParaRPr b="1">
              <a:solidFill>
                <a:srgbClr val="A64D79"/>
              </a:solidFill>
            </a:endParaRPr>
          </a:p>
          <a:p>
            <a:pPr marL="914400" lvl="1" indent="-342900" algn="l" rtl="0">
              <a:spcBef>
                <a:spcPts val="0"/>
              </a:spcBef>
              <a:spcAft>
                <a:spcPts val="0"/>
              </a:spcAft>
              <a:buSzPts val="1800"/>
              <a:buChar char="●"/>
            </a:pPr>
            <a:r>
              <a:rPr lang="en" sz="1800"/>
              <a:t>Prepare them for the worst so it doesn’t scare them later! </a:t>
            </a:r>
            <a:endParaRPr sz="1800"/>
          </a:p>
          <a:p>
            <a:pPr marL="457200" lvl="0" indent="-342900" algn="l" rtl="0">
              <a:spcBef>
                <a:spcPts val="0"/>
              </a:spcBef>
              <a:spcAft>
                <a:spcPts val="0"/>
              </a:spcAft>
              <a:buSzPts val="1800"/>
              <a:buAutoNum type="arabicParenR"/>
            </a:pPr>
            <a:r>
              <a:rPr lang="en" b="1"/>
              <a:t>Follow-up </a:t>
            </a:r>
            <a:endParaRPr b="1"/>
          </a:p>
          <a:p>
            <a:pPr marL="914400" lvl="1" indent="-342900" algn="l" rtl="0">
              <a:spcBef>
                <a:spcPts val="0"/>
              </a:spcBef>
              <a:spcAft>
                <a:spcPts val="0"/>
              </a:spcAft>
              <a:buSzPts val="1800"/>
              <a:buChar char="●"/>
            </a:pPr>
            <a:r>
              <a:rPr lang="en" sz="1800"/>
              <a:t>Maintain the relationship and keep good notes!</a:t>
            </a:r>
            <a:endParaRPr sz="1800"/>
          </a:p>
        </p:txBody>
      </p:sp>
      <p:pic>
        <p:nvPicPr>
          <p:cNvPr id="108" name="Google Shape;108;p21"/>
          <p:cNvPicPr preferRelativeResize="0"/>
          <p:nvPr/>
        </p:nvPicPr>
        <p:blipFill>
          <a:blip r:embed="rId3">
            <a:alphaModFix/>
          </a:blip>
          <a:stretch>
            <a:fillRect/>
          </a:stretch>
        </p:blipFill>
        <p:spPr>
          <a:xfrm>
            <a:off x="7260038" y="671875"/>
            <a:ext cx="1762125" cy="2590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Step 2: Issues and Agitation </a:t>
            </a:r>
            <a:endParaRPr/>
          </a:p>
        </p:txBody>
      </p:sp>
      <p:sp>
        <p:nvSpPr>
          <p:cNvPr id="114" name="Google Shape;114;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rgbClr val="000000"/>
              </a:buClr>
              <a:buSzPts val="2200"/>
              <a:buChar char="-"/>
            </a:pPr>
            <a:r>
              <a:rPr lang="en" sz="2200">
                <a:solidFill>
                  <a:srgbClr val="000000"/>
                </a:solidFill>
              </a:rPr>
              <a:t>This is arguably the most important step of the conversation.</a:t>
            </a: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Get them talking about what frustrates them about their workplace.</a:t>
            </a: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Do not assume you know their issues. </a:t>
            </a: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Aim for </a:t>
            </a:r>
            <a:r>
              <a:rPr lang="en" sz="2200" b="1">
                <a:solidFill>
                  <a:srgbClr val="000000"/>
                </a:solidFill>
              </a:rPr>
              <a:t>70/30</a:t>
            </a:r>
            <a:r>
              <a:rPr lang="en" sz="2200">
                <a:solidFill>
                  <a:srgbClr val="000000"/>
                </a:solidFill>
              </a:rPr>
              <a:t> listening to speaking ratio! </a:t>
            </a:r>
            <a:endParaRPr sz="2200">
              <a:solidFill>
                <a:srgbClr val="000000"/>
              </a:solidFill>
            </a:endParaRPr>
          </a:p>
          <a:p>
            <a:pPr marL="457200" lvl="0" indent="-368300" algn="l" rtl="0">
              <a:spcBef>
                <a:spcPts val="0"/>
              </a:spcBef>
              <a:spcAft>
                <a:spcPts val="0"/>
              </a:spcAft>
              <a:buClr>
                <a:srgbClr val="000000"/>
              </a:buClr>
              <a:buSzPts val="2200"/>
              <a:buChar char="-"/>
            </a:pPr>
            <a:r>
              <a:rPr lang="en" sz="2200">
                <a:solidFill>
                  <a:srgbClr val="000000"/>
                </a:solidFill>
              </a:rPr>
              <a:t>Goal is to agitate until they say </a:t>
            </a:r>
            <a:r>
              <a:rPr lang="en" sz="2200" i="1">
                <a:solidFill>
                  <a:srgbClr val="000000"/>
                </a:solidFill>
              </a:rPr>
              <a:t>“what do we do about it ?!?”</a:t>
            </a:r>
            <a:endParaRPr sz="2200" i="1">
              <a:solidFill>
                <a:srgbClr val="000000"/>
              </a:solidFill>
            </a:endParaRPr>
          </a:p>
          <a:p>
            <a:pPr marL="0" lvl="0" indent="0" algn="l" rtl="0">
              <a:spcBef>
                <a:spcPts val="1200"/>
              </a:spcBef>
              <a:spcAft>
                <a:spcPts val="1200"/>
              </a:spcAft>
              <a:buNone/>
            </a:pPr>
            <a:endParaRPr b="1"/>
          </a:p>
        </p:txBody>
      </p:sp>
    </p:spTree>
  </p:cSld>
  <p:clrMapOvr>
    <a:masterClrMapping/>
  </p:clrMapOvr>
</p:sld>
</file>

<file path=ppt/theme/theme1.xml><?xml version="1.0" encoding="utf-8"?>
<a:theme xmlns:a="http://schemas.openxmlformats.org/drawingml/2006/main" name="Gameday">
  <a:themeElements>
    <a:clrScheme name="Gameday">
      <a:dk1>
        <a:srgbClr val="4285F4"/>
      </a:dk1>
      <a:lt1>
        <a:srgbClr val="FFFFFF"/>
      </a:lt1>
      <a:dk2>
        <a:srgbClr val="666666"/>
      </a:dk2>
      <a:lt2>
        <a:srgbClr val="D9D9D9"/>
      </a:lt2>
      <a:accent1>
        <a:srgbClr val="455A64"/>
      </a:accent1>
      <a:accent2>
        <a:srgbClr val="607D8B"/>
      </a:accent2>
      <a:accent3>
        <a:srgbClr val="FF5722"/>
      </a:accent3>
      <a:accent4>
        <a:srgbClr val="D84315"/>
      </a:accent4>
      <a:accent5>
        <a:srgbClr val="1C3AA9"/>
      </a:accent5>
      <a:accent6>
        <a:srgbClr val="FFAB40"/>
      </a:accent6>
      <a:hlink>
        <a:srgbClr val="1C3AA9"/>
      </a:hlink>
      <a:folHlink>
        <a:srgbClr val="1C3AA9"/>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1299</Words>
  <Application>Microsoft Macintosh PowerPoint</Application>
  <PresentationFormat>On-screen Show (16:9)</PresentationFormat>
  <Paragraphs>109</Paragraphs>
  <Slides>18</Slides>
  <Notes>18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Proxima Nova</vt:lpstr>
      <vt:lpstr>Alfa Slab One</vt:lpstr>
      <vt:lpstr>Arial</vt:lpstr>
      <vt:lpstr>Gameday</vt:lpstr>
      <vt:lpstr>How to Have Organizing Conversations</vt:lpstr>
      <vt:lpstr>What is an organizing conversation? </vt:lpstr>
      <vt:lpstr>What is an organizing conversation</vt:lpstr>
      <vt:lpstr>How can I get someone to do something, as a result of a conversation?? </vt:lpstr>
      <vt:lpstr>Semantics for Organizing </vt:lpstr>
      <vt:lpstr>Examples from your worksheets </vt:lpstr>
      <vt:lpstr>Structure </vt:lpstr>
      <vt:lpstr>Structure</vt:lpstr>
      <vt:lpstr>Step 2: Issues and Agitation </vt:lpstr>
      <vt:lpstr>Step 2: Issues and Agitation  </vt:lpstr>
      <vt:lpstr>Step 3: Education</vt:lpstr>
      <vt:lpstr>Step 4: Call the question</vt:lpstr>
      <vt:lpstr>Step 4: Call the Question</vt:lpstr>
      <vt:lpstr>Step 5: Inoculation</vt:lpstr>
      <vt:lpstr>Final tip:</vt:lpstr>
      <vt:lpstr>Final tip:</vt:lpstr>
      <vt:lpstr>Why I organize: </vt:lpstr>
      <vt:lpstr>Time to practice!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Have Organizing Conversations</dc:title>
  <cp:lastModifiedBy>Phyllis Pearson</cp:lastModifiedBy>
  <cp:revision>1</cp:revision>
  <dcterms:modified xsi:type="dcterms:W3CDTF">2023-09-13T09:25:43Z</dcterms:modified>
</cp:coreProperties>
</file>